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a492e2ae34431d" /><Relationship Type="http://schemas.openxmlformats.org/officeDocument/2006/relationships/extended-properties" Target="/docProps/app.xml" Id="Rb5a65bb5a8db4655" /><Relationship Type="http://schemas.openxmlformats.org/officeDocument/2006/relationships/officeDocument" Target="/ppt/presentation.xml" Id="R7a637bc5872148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daad1634504090"/>
  </p:sldMasterIdLst>
  <p:notesMasterIdLst>
    <p:notesMasterId xmlns:r="http://schemas.openxmlformats.org/officeDocument/2006/relationships" r:id="R061fed56181a47b2"/>
  </p:notesMasterIdLst>
  <p:sldIdLst>
    <p:sldId xmlns:r="http://schemas.openxmlformats.org/officeDocument/2006/relationships" id="256" r:id="R44acfefecd2841da"/>
    <p:sldId xmlns:r="http://schemas.openxmlformats.org/officeDocument/2006/relationships" id="257" r:id="R277b38a7e48f46dd"/>
    <p:sldId xmlns:r="http://schemas.openxmlformats.org/officeDocument/2006/relationships" id="258" r:id="R55cb099a550f4cac"/>
    <p:sldId xmlns:r="http://schemas.openxmlformats.org/officeDocument/2006/relationships" id="259" r:id="Rb841214b50dd4801"/>
    <p:sldId xmlns:r="http://schemas.openxmlformats.org/officeDocument/2006/relationships" id="260" r:id="R7adb9258997f42e7"/>
    <p:sldId xmlns:r="http://schemas.openxmlformats.org/officeDocument/2006/relationships" id="261" r:id="Rf1503983a21240b9"/>
    <p:sldId xmlns:r="http://schemas.openxmlformats.org/officeDocument/2006/relationships" id="262" r:id="R6e901d3961154eac"/>
    <p:sldId xmlns:r="http://schemas.openxmlformats.org/officeDocument/2006/relationships" id="263" r:id="R2557da04cee241f7"/>
    <p:sldId xmlns:r="http://schemas.openxmlformats.org/officeDocument/2006/relationships" id="264" r:id="R3d4c172355fb4eba"/>
    <p:sldId xmlns:r="http://schemas.openxmlformats.org/officeDocument/2006/relationships" id="265" r:id="Rfe0e3179378243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c12fe07f0c4960" /><Relationship Type="http://schemas.openxmlformats.org/officeDocument/2006/relationships/slideMaster" Target="/ppt/slideMasters/slideMaster1.xml" Id="R7cdaad1634504090" /><Relationship Type="http://schemas.openxmlformats.org/officeDocument/2006/relationships/notesMaster" Target="/ppt/notesMasters/notesMaster1.xml" Id="R061fed56181a47b2" /><Relationship Type="http://schemas.openxmlformats.org/officeDocument/2006/relationships/presProps" Target="/ppt/presProps.xml" Id="Rb40817f57f784593" /><Relationship Type="http://schemas.openxmlformats.org/officeDocument/2006/relationships/tableStyles" Target="/ppt/tableStyles.xml" Id="Rd060bb0a65a34e96" /><Relationship Type="http://schemas.openxmlformats.org/officeDocument/2006/relationships/slide" Target="/ppt/slides/slide1.xml" Id="R44acfefecd2841da" /><Relationship Type="http://schemas.openxmlformats.org/officeDocument/2006/relationships/slide" Target="/ppt/slides/slide2.xml" Id="R277b38a7e48f46dd" /><Relationship Type="http://schemas.openxmlformats.org/officeDocument/2006/relationships/slide" Target="/ppt/slides/slide3.xml" Id="R55cb099a550f4cac" /><Relationship Type="http://schemas.openxmlformats.org/officeDocument/2006/relationships/slide" Target="/ppt/slides/slide4.xml" Id="Rb841214b50dd4801" /><Relationship Type="http://schemas.openxmlformats.org/officeDocument/2006/relationships/slide" Target="/ppt/slides/slide5.xml" Id="R7adb9258997f42e7" /><Relationship Type="http://schemas.openxmlformats.org/officeDocument/2006/relationships/slide" Target="/ppt/slides/slide6.xml" Id="Rf1503983a21240b9" /><Relationship Type="http://schemas.openxmlformats.org/officeDocument/2006/relationships/slide" Target="/ppt/slides/slide7.xml" Id="R6e901d3961154eac" /><Relationship Type="http://schemas.openxmlformats.org/officeDocument/2006/relationships/slide" Target="/ppt/slides/slide8.xml" Id="R2557da04cee241f7" /><Relationship Type="http://schemas.openxmlformats.org/officeDocument/2006/relationships/slide" Target="/ppt/slides/slide9.xml" Id="R3d4c172355fb4eba" /><Relationship Type="http://schemas.openxmlformats.org/officeDocument/2006/relationships/slide" Target="/ppt/slides/slide10.xml" Id="Rfe0e3179378243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c0a76158f148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139bc93af5454a" /><Relationship Type="http://schemas.openxmlformats.org/officeDocument/2006/relationships/notesMaster" Target="/ppt/notesMasters/notesMaster1.xml" Id="Rd35c548d27b447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b90933ec284c25" /><Relationship Type="http://schemas.openxmlformats.org/officeDocument/2006/relationships/notesMaster" Target="/ppt/notesMasters/notesMaster1.xml" Id="R87d828e2c44c41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41614b6caa4790" /><Relationship Type="http://schemas.openxmlformats.org/officeDocument/2006/relationships/notesMaster" Target="/ppt/notesMasters/notesMaster1.xml" Id="R2654db9d1fa742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21122c6e1441e7" /><Relationship Type="http://schemas.openxmlformats.org/officeDocument/2006/relationships/notesMaster" Target="/ppt/notesMasters/notesMaster1.xml" Id="R6db61b81db4f48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09f3a152f74e35" /><Relationship Type="http://schemas.openxmlformats.org/officeDocument/2006/relationships/notesMaster" Target="/ppt/notesMasters/notesMaster1.xml" Id="R6155db6638ed4f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879fbc4e2f4719" /><Relationship Type="http://schemas.openxmlformats.org/officeDocument/2006/relationships/notesMaster" Target="/ppt/notesMasters/notesMaster1.xml" Id="Rc740d19db2d14e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896978afdb4c60" /><Relationship Type="http://schemas.openxmlformats.org/officeDocument/2006/relationships/notesMaster" Target="/ppt/notesMasters/notesMaster1.xml" Id="Rba7f5111355d4b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56413cb0064829" /><Relationship Type="http://schemas.openxmlformats.org/officeDocument/2006/relationships/notesMaster" Target="/ppt/notesMasters/notesMaster1.xml" Id="Rc7b87de2cb894c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5de5f15eb14ac8" /><Relationship Type="http://schemas.openxmlformats.org/officeDocument/2006/relationships/notesMaster" Target="/ppt/notesMasters/notesMaster1.xml" Id="R3181939126f24d3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a64ed3079f4549" /><Relationship Type="http://schemas.openxmlformats.org/officeDocument/2006/relationships/notesMaster" Target="/ppt/notesMasters/notesMaster1.xml" Id="R62cf054a2e3348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聚合AI是平台品牌，Astra是本次重点介绍的模型。平台聚合多种模型接入方式，让用户在熟悉的工具中完成调用。品牌名称和“不降智，稳定，高速”的定位来自用户。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 Splendor Seldom Seen. NASA/JPL-Caltech/Space Science Institute https://images.nasa.gov/details/PIA14934 https://images-assets.nasa.gov/image/PIA14934/PIA14934~orig.jpg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聚合AI提供多种协议路由，统一管理密钥和用量。OpenAI兼容包括Responses和Chat Completions，另有Anthropic Messages与Gemini原生路由。可用模型以账号分组、权限和控制台列表为准。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C:/Users/30214/Desktop/sub2本地/sub2新站/backend/internal/server/routes/gateway.go:339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Astra是用户指定的主推模型。项目客户端配置包含Astra模型标识，转发代码保留相应推理参数。编码协作、复杂分析与Agent任务是本页给出的使用方向，不构成与其他模型的能力排名或测试结论。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里把“不降智”具体解释为Astra指定推理参数的保留。代码及现有测试覆盖pro/max参数在重试与账号切换时保留，并在上游拒绝指定模式时保留错误。测试也覆盖特定重试和故障切换路径中Astra模型标识不变；项目允许显式模型映射，不将这项测试泛化为所有配置下模型标识永不改变。引用测试文件属于实现依据，本次未运行线上质量测试；不把转发设置等同于上游每次回答质量保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C:/Users/30214/Desktop/sub2本地/sub2新站/backend/internal/service/openai_astra_pro_retry_test.go:64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这一页是面向开发者的任务示例，展示如何组织输入与检查输出，不是Astra实际跑出的回答，也不是性能或正确率测评。讲解时可结合真实项目补充上下文，由用户核验模型给出的方案和代码。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自动重试与切换有明确条件，包括错误允许重试、请求可安全回放、存在合适账号并且未达到上限。页面不承诺零中断或无限重试。渠道监控提供状态及成功率，具体结果受样本、时间窗口和上游状态影响。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C:/Users/30214/Desktop/sub2本地/sub2新站/backend/internal/handler/openai_gateway_handler.go:883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流式输出要求客户端开启stream并且相应上游协议支持。用量记录展示首Token时间和总耗时。本页不引用未经采集的速度数字，不把渠道监控中TPM除以60得到的窗口吞吐量当作单请求生成速度。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C:/Users/30214/Desktop/sub2本地/sub2新站/backend/internal/service/openai_gateway_forward.go:1207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ISS-30 Star trail composite. NASA / Don Pettit https://images.nasa.gov/details/jsc2012e039800_alt https://images-assets.nasa.gov/image/jsc2012e039800_alt/jsc2012e039800_alt~orig.jpg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聚合平台统一提供模型列表、密钥管理与调用记录。用量记录包括输入输出及缓存Token和实际费用。可用模型按账号分组与权限确定，费用以实际配置和用量记录为准。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项目提供客户端配置辅助。适用于支持自定义Base URL的客户端和SDK。实际地址、密钥和模型标识从控制台复制，密钥权限需要覆盖所选模型分组。这里不公开任何用户密钥，也不填入未确认的站点域名。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总结聚合AI的定位：Astra为主推模型，多模型聚合作为平台价值。用户可以在控制台创建API Key，并按对应协议接入常用工具。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 Splendor Seldom Seen. NASA/JPL-Caltech/Space Science Institute https://images.nasa.gov/details/PIA14934 https://images-assets.nasa.gov/image/PIA14934/PIA14934~orig.jpg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3204d0e0b046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eede5268124f19" /><Relationship Type="http://schemas.openxmlformats.org/officeDocument/2006/relationships/slideLayout" Target="/ppt/slideLayouts/slideLayout1.xml" Id="Rf43ac1dd5d0643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3ac1dd5d0643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5a4e1fb7d439b" /><Relationship Type="http://schemas.openxmlformats.org/officeDocument/2006/relationships/image" Target="/ppt/media/image.jpeg" Id="R01d34be081cc429b" /><Relationship Type="http://schemas.openxmlformats.org/officeDocument/2006/relationships/notesSlide" Target="/ppt/notesSlides/notesSlide1.xml" Id="R74769b78e38e49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0344004cf4981" /><Relationship Type="http://schemas.openxmlformats.org/officeDocument/2006/relationships/notesSlide" Target="/ppt/notesSlides/notesSlide2.xml" Id="R9826715c856d40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45a7ffdfa4dc5" /><Relationship Type="http://schemas.openxmlformats.org/officeDocument/2006/relationships/notesSlide" Target="/ppt/notesSlides/notesSlide3.xml" Id="R0dba1c82f8754f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629f618cfd4c7a" /><Relationship Type="http://schemas.openxmlformats.org/officeDocument/2006/relationships/notesSlide" Target="/ppt/notesSlides/notesSlide4.xml" Id="Rbdc0a0a1afc44e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c5bceed824457a" /><Relationship Type="http://schemas.openxmlformats.org/officeDocument/2006/relationships/notesSlide" Target="/ppt/notesSlides/notesSlide5.xml" Id="Re81d1bb229bb49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73356a273e4526" /><Relationship Type="http://schemas.openxmlformats.org/officeDocument/2006/relationships/notesSlide" Target="/ppt/notesSlides/notesSlide6.xml" Id="Rcd0482c24ab642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ac56758c849ae" /><Relationship Type="http://schemas.openxmlformats.org/officeDocument/2006/relationships/image" Target="/ppt/media/image2.jpeg" Id="Re81486928155449e" /><Relationship Type="http://schemas.openxmlformats.org/officeDocument/2006/relationships/notesSlide" Target="/ppt/notesSlides/notesSlide7.xml" Id="R9861c6d28e7a48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68e985020f4560" /><Relationship Type="http://schemas.openxmlformats.org/officeDocument/2006/relationships/notesSlide" Target="/ppt/notesSlides/notesSlide8.xml" Id="Rf099d865d9fd44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094f95e1fe47bf" /><Relationship Type="http://schemas.openxmlformats.org/officeDocument/2006/relationships/notesSlide" Target="/ppt/notesSlides/notesSlide9.xml" Id="Rc493e136106f4f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70270cddf4aad" /><Relationship Type="http://schemas.openxmlformats.org/officeDocument/2006/relationships/image" Target="/ppt/media/image3.jpeg" Id="Re01709b12fcd42af" /><Relationship Type="http://schemas.openxmlformats.org/officeDocument/2006/relationships/notesSlide" Target="/ppt/notesSlides/notesSlide10.xml" Id="Rfd950f491d134c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34be081cc429b"/>
          <a:stretch xmlns:a="http://schemas.openxmlformats.org/drawingml/2006/main"/>
        </p:blipFill>
        <p:spPr>
          <a:xfrm xmlns:a="http://schemas.openxmlformats.org/drawingml/2006/main">
            <a:off x="5476875" y="1800294"/>
            <a:ext cx="6715125" cy="3124063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EC3D7BE-A6C1-49D5-89AD-C5E1264C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featured-model">
            <a:extLst xmlns:a="http://schemas.openxmlformats.org/drawingml/2006/main">
              <a:ext uri="{FF2B5EF4-FFF2-40B4-BE49-F238E27FC236}">
                <a16:creationId xmlns:a16="http://schemas.microsoft.com/office/drawing/2014/main" id="{B0C50028-DD9C-498A-AE27-3351D69D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主推模型</a:t>
            </a:r>
          </a:p>
        </p:txBody>
      </p:sp>
      <p:sp>
        <p:nvSpPr>
          <p:cNvPr id="4" name="brand-promise">
            <a:extLst xmlns:a="http://schemas.openxmlformats.org/drawingml/2006/main">
              <a:ext uri="{FF2B5EF4-FFF2-40B4-BE49-F238E27FC236}">
                <a16:creationId xmlns:a16="http://schemas.microsoft.com/office/drawing/2014/main" id="{2C4F0950-D955-4FCF-92DD-043EEF90E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platform-value">
            <a:extLst xmlns:a="http://schemas.openxmlformats.org/drawingml/2006/main">
              <a:ext uri="{FF2B5EF4-FFF2-40B4-BE49-F238E27FC236}">
                <a16:creationId xmlns:a16="http://schemas.microsoft.com/office/drawing/2014/main" id="{78F9E24F-D4B5-4F09-BE97-5114BF0C1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多模型选择，统一接入</a:t>
            </a:r>
          </a:p>
        </p:txBody>
      </p:sp>
    </p:spTree>
    <p:extLst>
      <p:ext uri="{BB962C8B-B14F-4D97-AF65-F5344CB8AC3E}">
        <p14:creationId xmlns:p14="http://schemas.microsoft.com/office/powerpoint/2010/main" val="16808135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olio-2">
            <a:extLst xmlns:a="http://schemas.openxmlformats.org/drawingml/2006/main">
              <a:ext uri="{FF2B5EF4-FFF2-40B4-BE49-F238E27FC236}">
                <a16:creationId xmlns:a16="http://schemas.microsoft.com/office/drawing/2014/main" id="{C64FD9A5-2412-441C-8128-F262D008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EE1725-9194-4659-8C6D-E875E18C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多模型，一个入口</a:t>
            </a:r>
          </a:p>
        </p:txBody>
      </p:sp>
      <p:sp>
        <p:nvSpPr>
          <p:cNvPr id="3" name="platform-explanation">
            <a:extLst xmlns:a="http://schemas.openxmlformats.org/drawingml/2006/main">
              <a:ext uri="{FF2B5EF4-FFF2-40B4-BE49-F238E27FC236}">
                <a16:creationId xmlns:a16="http://schemas.microsoft.com/office/drawing/2014/main" id="{8006C672-373C-4E04-B216-D74387DB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5735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模型接入、API Key、调用记录与费用管理，集中在聚合AI。</a:t>
            </a:r>
          </a:p>
        </p:txBody>
      </p:sp>
      <p:sp>
        <p:nvSpPr>
          <p:cNvPr id="4" name="featured-model-label">
            <a:extLst xmlns:a="http://schemas.openxmlformats.org/drawingml/2006/main">
              <a:ext uri="{FF2B5EF4-FFF2-40B4-BE49-F238E27FC236}">
                <a16:creationId xmlns:a16="http://schemas.microsoft.com/office/drawing/2014/main" id="{DD844BD4-6335-4FC8-9932-B2FD490C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本站主推</a:t>
            </a:r>
          </a:p>
        </p:txBody>
      </p:sp>
      <p:sp>
        <p:nvSpPr>
          <p:cNvPr id="5" name="astra-word">
            <a:extLst xmlns:a="http://schemas.openxmlformats.org/drawingml/2006/main">
              <a:ext uri="{FF2B5EF4-FFF2-40B4-BE49-F238E27FC236}">
                <a16:creationId xmlns:a16="http://schemas.microsoft.com/office/drawing/2014/main" id="{B7E66CC4-CA91-4680-8528-C6691B4E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4857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6" name="protocol-label">
            <a:extLst xmlns:a="http://schemas.openxmlformats.org/drawingml/2006/main">
              <a:ext uri="{FF2B5EF4-FFF2-40B4-BE49-F238E27FC236}">
                <a16:creationId xmlns:a16="http://schemas.microsoft.com/office/drawing/2014/main" id="{340FF3EB-BC06-4822-94E0-978E84F1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4857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支持多种接入协议</a:t>
            </a:r>
          </a:p>
        </p:txBody>
      </p:sp>
      <p:sp>
        <p:nvSpPr>
          <p:cNvPr id="7" name="protocol-openai">
            <a:extLst xmlns:a="http://schemas.openxmlformats.org/drawingml/2006/main">
              <a:ext uri="{FF2B5EF4-FFF2-40B4-BE49-F238E27FC236}">
                <a16:creationId xmlns:a16="http://schemas.microsoft.com/office/drawing/2014/main" id="{1D6FFA67-8111-4BA0-9436-28B4405C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575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OpenAI 兼容</a:t>
            </a:r>
          </a:p>
        </p:txBody>
      </p:sp>
      <p:sp>
        <p:nvSpPr>
          <p:cNvPr id="8" name="protocol-anthropic">
            <a:extLst xmlns:a="http://schemas.openxmlformats.org/drawingml/2006/main">
              <a:ext uri="{FF2B5EF4-FFF2-40B4-BE49-F238E27FC236}">
                <a16:creationId xmlns:a16="http://schemas.microsoft.com/office/drawing/2014/main" id="{33E79810-B388-4091-99A9-102248B9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243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Anthropic Messages</a:t>
            </a:r>
          </a:p>
        </p:txBody>
      </p:sp>
      <p:sp>
        <p:nvSpPr>
          <p:cNvPr id="9" name="protocol-gemini">
            <a:extLst xmlns:a="http://schemas.openxmlformats.org/drawingml/2006/main">
              <a:ext uri="{FF2B5EF4-FFF2-40B4-BE49-F238E27FC236}">
                <a16:creationId xmlns:a16="http://schemas.microsoft.com/office/drawing/2014/main" id="{0A1166D7-C29B-428A-9EB8-B4B9583E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5910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Gemini 原生</a:t>
            </a:r>
          </a:p>
        </p:txBody>
      </p:sp>
      <p:sp>
        <p:nvSpPr>
          <p:cNvPr id="10" name="platform-takeaway">
            <a:extLst xmlns:a="http://schemas.openxmlformats.org/drawingml/2006/main">
              <a:ext uri="{FF2B5EF4-FFF2-40B4-BE49-F238E27FC236}">
                <a16:creationId xmlns:a16="http://schemas.microsoft.com/office/drawing/2014/main" id="{4E14A0F4-EB1D-4794-A8B0-95BDF181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67375"/>
            <a:ext cx="1019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按任务选择模型，沿用熟悉的工具。</a:t>
            </a:r>
          </a:p>
        </p:txBody>
      </p:sp>
    </p:spTree>
    <p:extLst>
      <p:ext uri="{BB962C8B-B14F-4D97-AF65-F5344CB8AC3E}">
        <p14:creationId xmlns:p14="http://schemas.microsoft.com/office/powerpoint/2010/main" val="20120666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olio-3">
            <a:extLst xmlns:a="http://schemas.openxmlformats.org/drawingml/2006/main">
              <a:ext uri="{FF2B5EF4-FFF2-40B4-BE49-F238E27FC236}">
                <a16:creationId xmlns:a16="http://schemas.microsoft.com/office/drawing/2014/main" id="{59159D70-27EC-48E3-A567-4E96402E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" name="model-section-label">
            <a:extLst xmlns:a="http://schemas.openxmlformats.org/drawingml/2006/main">
              <a:ext uri="{FF2B5EF4-FFF2-40B4-BE49-F238E27FC236}">
                <a16:creationId xmlns:a16="http://schemas.microsoft.com/office/drawing/2014/main" id="{B31B6B64-0722-4307-81C5-E00BC5CB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38200"/>
            <a:ext cx="695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聚合AI 主推模型</a:t>
            </a:r>
          </a:p>
        </p:txBody>
      </p:sp>
      <p:sp>
        <p:nvSpPr>
          <p:cNvPr id="3" name="astra-hero">
            <a:extLst xmlns:a="http://schemas.openxmlformats.org/drawingml/2006/main">
              <a:ext uri="{FF2B5EF4-FFF2-40B4-BE49-F238E27FC236}">
                <a16:creationId xmlns:a16="http://schemas.microsoft.com/office/drawing/2014/main" id="{664AEC0E-75B3-4EA5-84FE-9A8F3713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74420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4" name="astra-positioning">
            <a:extLst xmlns:a="http://schemas.openxmlformats.org/drawingml/2006/main">
              <a:ext uri="{FF2B5EF4-FFF2-40B4-BE49-F238E27FC236}">
                <a16:creationId xmlns:a16="http://schemas.microsoft.com/office/drawing/2014/main" id="{35F2835C-8AD2-456B-83C1-EE8EC053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把 Astra 接入你的工作流</a:t>
            </a:r>
          </a:p>
        </p:txBody>
      </p:sp>
      <p:sp>
        <p:nvSpPr>
          <p:cNvPr id="5" name="astra-settings">
            <a:extLst xmlns:a="http://schemas.openxmlformats.org/drawingml/2006/main">
              <a:ext uri="{FF2B5EF4-FFF2-40B4-BE49-F238E27FC236}">
                <a16:creationId xmlns:a16="http://schemas.microsoft.com/office/drawing/2014/main" id="{484FE6EC-3E61-40BD-93F6-CAF2BD4D7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38625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按所选模型与推理设置发起调用。</a:t>
            </a:r>
          </a:p>
        </p:txBody>
      </p:sp>
      <p:sp>
        <p:nvSpPr>
          <p:cNvPr id="6" name="task-coding">
            <a:extLst xmlns:a="http://schemas.openxmlformats.org/drawingml/2006/main">
              <a:ext uri="{FF2B5EF4-FFF2-40B4-BE49-F238E27FC236}">
                <a16:creationId xmlns:a16="http://schemas.microsoft.com/office/drawing/2014/main" id="{3A088842-18A4-4FB5-B2DE-8F82254E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编码协作</a:t>
            </a:r>
          </a:p>
        </p:txBody>
      </p:sp>
      <p:sp>
        <p:nvSpPr>
          <p:cNvPr id="7" name="task-analysis">
            <a:extLst xmlns:a="http://schemas.openxmlformats.org/drawingml/2006/main">
              <a:ext uri="{FF2B5EF4-FFF2-40B4-BE49-F238E27FC236}">
                <a16:creationId xmlns:a16="http://schemas.microsoft.com/office/drawing/2014/main" id="{FB7D9939-0C30-4539-8922-41A07285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复杂分析</a:t>
            </a:r>
          </a:p>
        </p:txBody>
      </p:sp>
      <p:sp>
        <p:nvSpPr>
          <p:cNvPr id="8" name="task-agent">
            <a:extLst xmlns:a="http://schemas.openxmlformats.org/drawingml/2006/main">
              <a:ext uri="{FF2B5EF4-FFF2-40B4-BE49-F238E27FC236}">
                <a16:creationId xmlns:a16="http://schemas.microsoft.com/office/drawing/2014/main" id="{5C0CE177-92DC-400C-9CB1-88370AFE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816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Agent 任务</a:t>
            </a:r>
          </a:p>
        </p:txBody>
      </p:sp>
    </p:spTree>
    <p:extLst>
      <p:ext uri="{BB962C8B-B14F-4D97-AF65-F5344CB8AC3E}">
        <p14:creationId xmlns:p14="http://schemas.microsoft.com/office/powerpoint/2010/main" val="2768824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olio-4">
            <a:extLst xmlns:a="http://schemas.openxmlformats.org/drawingml/2006/main">
              <a:ext uri="{FF2B5EF4-FFF2-40B4-BE49-F238E27FC236}">
                <a16:creationId xmlns:a16="http://schemas.microsoft.com/office/drawing/2014/main" id="{12AEA400-B5D2-4273-BBD8-9C94049D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BBBA82-3926-43E0-A1E9-99273C01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不降智，保留 Astra 推理设置</a:t>
            </a:r>
          </a:p>
        </p:txBody>
      </p:sp>
      <p:sp>
        <p:nvSpPr>
          <p:cNvPr id="3" name="preserve-model">
            <a:extLst xmlns:a="http://schemas.openxmlformats.org/drawingml/2006/main">
              <a:ext uri="{FF2B5EF4-FFF2-40B4-BE49-F238E27FC236}">
                <a16:creationId xmlns:a16="http://schemas.microsoft.com/office/drawing/2014/main" id="{7848E637-818E-4F39-87A7-1C9203E0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3840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按设定调用</a:t>
            </a:r>
          </a:p>
        </p:txBody>
      </p:sp>
      <p:sp>
        <p:nvSpPr>
          <p:cNvPr id="4" name="preserve-reasoning">
            <a:extLst xmlns:a="http://schemas.openxmlformats.org/drawingml/2006/main">
              <a:ext uri="{FF2B5EF4-FFF2-40B4-BE49-F238E27FC236}">
                <a16:creationId xmlns:a16="http://schemas.microsoft.com/office/drawing/2014/main" id="{A8B52412-7932-4E10-A818-2F8752A7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保留推理设置</a:t>
            </a:r>
          </a:p>
        </p:txBody>
      </p:sp>
      <p:sp>
        <p:nvSpPr>
          <p:cNvPr id="5" name="settings-body-1">
            <a:extLst xmlns:a="http://schemas.openxmlformats.org/drawingml/2006/main">
              <a:ext uri="{FF2B5EF4-FFF2-40B4-BE49-F238E27FC236}">
                <a16:creationId xmlns:a16="http://schemas.microsoft.com/office/drawing/2014/main" id="{A988B4D6-7896-44DE-885C-4A0A1D6B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50507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Astra 请求重试或故障切换时，</a:t>
            </a:r>
          </a:p>
        </p:txBody>
      </p:sp>
      <p:sp>
        <p:nvSpPr>
          <p:cNvPr id="6" name="settings-body-2">
            <a:extLst xmlns:a="http://schemas.openxmlformats.org/drawingml/2006/main">
              <a:ext uri="{FF2B5EF4-FFF2-40B4-BE49-F238E27FC236}">
                <a16:creationId xmlns:a16="http://schemas.microsoft.com/office/drawing/2014/main" id="{92ADD522-0CDB-4E91-8FD7-90817587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9337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继续保留指定推理设置。</a:t>
            </a:r>
          </a:p>
        </p:txBody>
      </p:sp>
      <p:sp>
        <p:nvSpPr>
          <p:cNvPr id="7" name="mode-rejected-1">
            <a:extLst xmlns:a="http://schemas.openxmlformats.org/drawingml/2006/main">
              <a:ext uri="{FF2B5EF4-FFF2-40B4-BE49-F238E27FC236}">
                <a16:creationId xmlns:a16="http://schemas.microsoft.com/office/drawing/2014/main" id="{AA212CC5-B44D-41A4-B717-3031A17B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243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推理设置不受支持时，</a:t>
            </a:r>
          </a:p>
        </p:txBody>
      </p:sp>
      <p:sp>
        <p:nvSpPr>
          <p:cNvPr id="8" name="mode-rejected-2">
            <a:extLst xmlns:a="http://schemas.openxmlformats.org/drawingml/2006/main">
              <a:ext uri="{FF2B5EF4-FFF2-40B4-BE49-F238E27FC236}">
                <a16:creationId xmlns:a16="http://schemas.microsoft.com/office/drawing/2014/main" id="{4ECC4C30-FAC3-4A42-A7C1-FEE9E539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35292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明确提示原因。</a:t>
            </a:r>
          </a:p>
        </p:txBody>
      </p:sp>
    </p:spTree>
    <p:extLst>
      <p:ext uri="{BB962C8B-B14F-4D97-AF65-F5344CB8AC3E}">
        <p14:creationId xmlns:p14="http://schemas.microsoft.com/office/powerpoint/2010/main" val="1892617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olio-5">
            <a:extLst xmlns:a="http://schemas.openxmlformats.org/drawingml/2006/main">
              <a:ext uri="{FF2B5EF4-FFF2-40B4-BE49-F238E27FC236}">
                <a16:creationId xmlns:a16="http://schemas.microsoft.com/office/drawing/2014/main" id="{067086EB-6511-43FF-96FC-B173C333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C63E65-8871-4A13-8E9B-9ABC407B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工作流示例</a:t>
            </a:r>
          </a:p>
        </p:txBody>
      </p:sp>
      <p:sp>
        <p:nvSpPr>
          <p:cNvPr id="3" name="sample-task-line-1">
            <a:extLst xmlns:a="http://schemas.openxmlformats.org/drawingml/2006/main">
              <a:ext uri="{FF2B5EF4-FFF2-40B4-BE49-F238E27FC236}">
                <a16:creationId xmlns:a16="http://schemas.microsoft.com/office/drawing/2014/main" id="{9DA16FD4-349B-4413-B6B6-D09B30AF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812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为已有项目增加登录能力</a:t>
            </a:r>
          </a:p>
        </p:txBody>
      </p:sp>
      <p:sp>
        <p:nvSpPr>
          <p:cNvPr id="4" name="sample-task-line-2">
            <a:extLst xmlns:a="http://schemas.openxmlformats.org/drawingml/2006/main">
              <a:ext uri="{FF2B5EF4-FFF2-40B4-BE49-F238E27FC236}">
                <a16:creationId xmlns:a16="http://schemas.microsoft.com/office/drawing/2014/main" id="{C4276E15-F7E5-45FC-8E8C-CA740622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813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兼顾权限、异常处理与验证</a:t>
            </a:r>
          </a:p>
        </p:txBody>
      </p:sp>
      <p:sp>
        <p:nvSpPr>
          <p:cNvPr id="5" name="context-label">
            <a:extLst xmlns:a="http://schemas.openxmlformats.org/drawingml/2006/main">
              <a:ext uri="{FF2B5EF4-FFF2-40B4-BE49-F238E27FC236}">
                <a16:creationId xmlns:a16="http://schemas.microsoft.com/office/drawing/2014/main" id="{2468CD7A-72F7-4600-A752-83C30C6F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给模型的上下文</a:t>
            </a:r>
          </a:p>
        </p:txBody>
      </p:sp>
      <p:sp>
        <p:nvSpPr>
          <p:cNvPr id="6" name="context-body-1">
            <a:extLst xmlns:a="http://schemas.openxmlformats.org/drawingml/2006/main">
              <a:ext uri="{FF2B5EF4-FFF2-40B4-BE49-F238E27FC236}">
                <a16:creationId xmlns:a16="http://schemas.microsoft.com/office/drawing/2014/main" id="{AF36B375-7D1F-4F42-A60A-F1EF9DBA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8157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现有代码、技术栈、约束</a:t>
            </a:r>
          </a:p>
        </p:txBody>
      </p:sp>
      <p:sp>
        <p:nvSpPr>
          <p:cNvPr id="7" name="context-body-2">
            <a:extLst xmlns:a="http://schemas.openxmlformats.org/drawingml/2006/main">
              <a:ext uri="{FF2B5EF4-FFF2-40B4-BE49-F238E27FC236}">
                <a16:creationId xmlns:a16="http://schemas.microsoft.com/office/drawing/2014/main" id="{CEA82429-90E9-4690-B14B-7DF9EC3E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与验收要求。</a:t>
            </a:r>
          </a:p>
        </p:txBody>
      </p:sp>
      <p:sp>
        <p:nvSpPr>
          <p:cNvPr id="8" name="review-label">
            <a:extLst xmlns:a="http://schemas.openxmlformats.org/drawingml/2006/main">
              <a:ext uri="{FF2B5EF4-FFF2-40B4-BE49-F238E27FC236}">
                <a16:creationId xmlns:a16="http://schemas.microsoft.com/office/drawing/2014/main" id="{FC730418-5592-4F0F-BCF8-E1C3F0F3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4386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你要检查的结果</a:t>
            </a:r>
          </a:p>
        </p:txBody>
      </p:sp>
      <p:sp>
        <p:nvSpPr>
          <p:cNvPr id="9" name="review-body-1">
            <a:extLst xmlns:a="http://schemas.openxmlformats.org/drawingml/2006/main">
              <a:ext uri="{FF2B5EF4-FFF2-40B4-BE49-F238E27FC236}">
                <a16:creationId xmlns:a16="http://schemas.microsoft.com/office/drawing/2014/main" id="{FF94E001-FD52-4B7B-B866-545695F5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98157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实现方案、代码修改、验证步骤</a:t>
            </a:r>
          </a:p>
        </p:txBody>
      </p:sp>
      <p:sp>
        <p:nvSpPr>
          <p:cNvPr id="10" name="review-body-2">
            <a:extLst xmlns:a="http://schemas.openxmlformats.org/drawingml/2006/main">
              <a:ext uri="{FF2B5EF4-FFF2-40B4-BE49-F238E27FC236}">
                <a16:creationId xmlns:a16="http://schemas.microsoft.com/office/drawing/2014/main" id="{51F676D5-35BC-4700-A4AE-6AFB65E0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38162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与边界说明。</a:t>
            </a:r>
          </a:p>
        </p:txBody>
      </p:sp>
    </p:spTree>
    <p:extLst>
      <p:ext uri="{BB962C8B-B14F-4D97-AF65-F5344CB8AC3E}">
        <p14:creationId xmlns:p14="http://schemas.microsoft.com/office/powerpoint/2010/main" val="7556335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folio-6">
            <a:extLst xmlns:a="http://schemas.openxmlformats.org/drawingml/2006/main">
              <a:ext uri="{FF2B5EF4-FFF2-40B4-BE49-F238E27FC236}">
                <a16:creationId xmlns:a16="http://schemas.microsoft.com/office/drawing/2014/main" id="{8A4D4FD6-19F7-45CE-A8DA-979546DC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304DA45-9A92-4F60-857E-7EA85693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稳定调用，异常自动处理</a:t>
            </a:r>
          </a:p>
        </p:txBody>
      </p:sp>
      <p:sp>
        <p:nvSpPr>
          <p:cNvPr id="3" name="recovery-condition">
            <a:extLst xmlns:a="http://schemas.openxmlformats.org/drawingml/2006/main">
              <a:ext uri="{FF2B5EF4-FFF2-40B4-BE49-F238E27FC236}">
                <a16:creationId xmlns:a16="http://schemas.microsoft.com/office/drawing/2014/main" id="{78282046-9201-4B25-A532-BBBCF44D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请求条件允许时，平台识别可重试故障，并尝试切换合适账号。</a:t>
            </a:r>
          </a:p>
        </p:txBody>
      </p:sp>
      <p:sp>
        <p:nvSpPr>
          <p:cNvPr id="4" name="recovery-number-01">
            <a:extLst xmlns:a="http://schemas.openxmlformats.org/drawingml/2006/main">
              <a:ext uri="{FF2B5EF4-FFF2-40B4-BE49-F238E27FC236}">
                <a16:creationId xmlns:a16="http://schemas.microsoft.com/office/drawing/2014/main" id="{E9FB1DEE-D005-4B51-AB00-AB263368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recovery-label-01">
            <a:extLst xmlns:a="http://schemas.openxmlformats.org/drawingml/2006/main">
              <a:ext uri="{FF2B5EF4-FFF2-40B4-BE49-F238E27FC236}">
                <a16:creationId xmlns:a16="http://schemas.microsoft.com/office/drawing/2014/main" id="{4F14BC67-E147-44AB-B401-B868F7B9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识别异常</a:t>
            </a:r>
          </a:p>
        </p:txBody>
      </p:sp>
      <p:sp>
        <p:nvSpPr>
          <p:cNvPr id="6" name="recovery-detail-01">
            <a:extLst xmlns:a="http://schemas.openxmlformats.org/drawingml/2006/main">
              <a:ext uri="{FF2B5EF4-FFF2-40B4-BE49-F238E27FC236}">
                <a16:creationId xmlns:a16="http://schemas.microsoft.com/office/drawing/2014/main" id="{7807EE5F-5E59-41F5-BE7B-FAF332C4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判断请求是否可以重试</a:t>
            </a:r>
          </a:p>
        </p:txBody>
      </p:sp>
      <p:sp>
        <p:nvSpPr>
          <p:cNvPr id="7" name="recovery-number-02">
            <a:extLst xmlns:a="http://schemas.openxmlformats.org/drawingml/2006/main">
              <a:ext uri="{FF2B5EF4-FFF2-40B4-BE49-F238E27FC236}">
                <a16:creationId xmlns:a16="http://schemas.microsoft.com/office/drawing/2014/main" id="{C26DD1BF-5A07-42BC-BC7D-1DD540BE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recovery-label-02">
            <a:extLst xmlns:a="http://schemas.openxmlformats.org/drawingml/2006/main">
              <a:ext uri="{FF2B5EF4-FFF2-40B4-BE49-F238E27FC236}">
                <a16:creationId xmlns:a16="http://schemas.microsoft.com/office/drawing/2014/main" id="{23AD7A1D-CA6B-42D0-874B-F0E54E89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切换账号</a:t>
            </a:r>
          </a:p>
        </p:txBody>
      </p:sp>
      <p:sp>
        <p:nvSpPr>
          <p:cNvPr id="9" name="recovery-detail-02">
            <a:extLst xmlns:a="http://schemas.openxmlformats.org/drawingml/2006/main">
              <a:ext uri="{FF2B5EF4-FFF2-40B4-BE49-F238E27FC236}">
                <a16:creationId xmlns:a16="http://schemas.microsoft.com/office/drawing/2014/main" id="{F1109D5B-341E-40AF-ABE1-50B22B28B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选择当前可用的账号</a:t>
            </a:r>
          </a:p>
        </p:txBody>
      </p:sp>
      <p:sp>
        <p:nvSpPr>
          <p:cNvPr id="10" name="recovery-number-03">
            <a:extLst xmlns:a="http://schemas.openxmlformats.org/drawingml/2006/main">
              <a:ext uri="{FF2B5EF4-FFF2-40B4-BE49-F238E27FC236}">
                <a16:creationId xmlns:a16="http://schemas.microsoft.com/office/drawing/2014/main" id="{EABAB0F2-50FE-4C61-8F66-621887490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recovery-label-03">
            <a:extLst xmlns:a="http://schemas.openxmlformats.org/drawingml/2006/main">
              <a:ext uri="{FF2B5EF4-FFF2-40B4-BE49-F238E27FC236}">
                <a16:creationId xmlns:a16="http://schemas.microsoft.com/office/drawing/2014/main" id="{E8494ABD-ABD6-4B02-BF27-01BB0F53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保持设置</a:t>
            </a:r>
          </a:p>
        </p:txBody>
      </p:sp>
      <p:sp>
        <p:nvSpPr>
          <p:cNvPr id="12" name="recovery-detail-03">
            <a:extLst xmlns:a="http://schemas.openxmlformats.org/drawingml/2006/main">
              <a:ext uri="{FF2B5EF4-FFF2-40B4-BE49-F238E27FC236}">
                <a16:creationId xmlns:a16="http://schemas.microsoft.com/office/drawing/2014/main" id="{A907716C-DE21-4634-A6F7-32980730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继续保留 Astra 推理参数</a:t>
            </a:r>
          </a:p>
        </p:txBody>
      </p:sp>
      <p:sp>
        <p:nvSpPr>
          <p:cNvPr id="13" name="recovery-monitor">
            <a:extLst xmlns:a="http://schemas.openxmlformats.org/drawingml/2006/main">
              <a:ext uri="{FF2B5EF4-FFF2-40B4-BE49-F238E27FC236}">
                <a16:creationId xmlns:a16="http://schemas.microsoft.com/office/drawing/2014/main" id="{6919EBA8-AA5E-40FB-AFE5-C50D14F2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渠道状态与成功率可查看。</a:t>
            </a:r>
          </a:p>
        </p:txBody>
      </p:sp>
    </p:spTree>
    <p:extLst>
      <p:ext uri="{BB962C8B-B14F-4D97-AF65-F5344CB8AC3E}">
        <p14:creationId xmlns:p14="http://schemas.microsoft.com/office/powerpoint/2010/main" val="8217963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folio-7">
            <a:extLst xmlns:a="http://schemas.openxmlformats.org/drawingml/2006/main">
              <a:ext uri="{FF2B5EF4-FFF2-40B4-BE49-F238E27FC236}">
                <a16:creationId xmlns:a16="http://schemas.microsoft.com/office/drawing/2014/main" id="{5F1B3514-B579-4A7B-AAF4-77A466C6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1486928155449e"/>
          <a:srcRect xmlns:a="http://schemas.openxmlformats.org/drawingml/2006/main" l="0" t="23799" r="0" b="237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24625" y="4267200"/>
            <a:ext cx="4943475" cy="1724025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3A4F9C9-2B0E-456F-BC4A-A9F99328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高速响应，进度看得见</a:t>
            </a:r>
          </a:p>
        </p:txBody>
      </p:sp>
      <p:sp>
        <p:nvSpPr>
          <p:cNvPr id="4" name="stream-label">
            <a:extLst xmlns:a="http://schemas.openxmlformats.org/drawingml/2006/main">
              <a:ext uri="{FF2B5EF4-FFF2-40B4-BE49-F238E27FC236}">
                <a16:creationId xmlns:a16="http://schemas.microsoft.com/office/drawing/2014/main" id="{81CC1A53-3127-40C8-8EC5-C9F4BB54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流式输出</a:t>
            </a:r>
          </a:p>
        </p:txBody>
      </p:sp>
      <p:sp>
        <p:nvSpPr>
          <p:cNvPr id="5" name="stream-description-1">
            <a:extLst xmlns:a="http://schemas.openxmlformats.org/drawingml/2006/main">
              <a:ext uri="{FF2B5EF4-FFF2-40B4-BE49-F238E27FC236}">
                <a16:creationId xmlns:a16="http://schemas.microsoft.com/office/drawing/2014/main" id="{39C959B7-A6FB-452B-A66C-AC0DDABA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52775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开启流式请求，</a:t>
            </a:r>
          </a:p>
        </p:txBody>
      </p:sp>
      <p:sp>
        <p:nvSpPr>
          <p:cNvPr id="6" name="stream-description-2">
            <a:extLst xmlns:a="http://schemas.openxmlformats.org/drawingml/2006/main">
              <a:ext uri="{FF2B5EF4-FFF2-40B4-BE49-F238E27FC236}">
                <a16:creationId xmlns:a16="http://schemas.microsoft.com/office/drawing/2014/main" id="{9333AD51-7EF0-4605-B665-8B26C48A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00450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生成内容逐步返回。</a:t>
            </a:r>
          </a:p>
        </p:txBody>
      </p:sp>
      <p:sp>
        <p:nvSpPr>
          <p:cNvPr id="7" name="latency-label">
            <a:extLst xmlns:a="http://schemas.openxmlformats.org/drawingml/2006/main">
              <a:ext uri="{FF2B5EF4-FFF2-40B4-BE49-F238E27FC236}">
                <a16:creationId xmlns:a16="http://schemas.microsoft.com/office/drawing/2014/main" id="{E7F724DE-06DA-4A7B-986C-D1DDB9498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24100"/>
            <a:ext cx="49339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响应可查</a:t>
            </a:r>
          </a:p>
        </p:txBody>
      </p:sp>
      <p:sp>
        <p:nvSpPr>
          <p:cNvPr id="8" name="latency-description-1">
            <a:extLst xmlns:a="http://schemas.openxmlformats.org/drawingml/2006/main">
              <a:ext uri="{FF2B5EF4-FFF2-40B4-BE49-F238E27FC236}">
                <a16:creationId xmlns:a16="http://schemas.microsoft.com/office/drawing/2014/main" id="{1E7B3D41-1380-4DF3-9745-49B918EE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152775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首 Token 与总耗时，</a:t>
            </a:r>
          </a:p>
        </p:txBody>
      </p:sp>
      <p:sp>
        <p:nvSpPr>
          <p:cNvPr id="9" name="latency-description-2">
            <a:extLst xmlns:a="http://schemas.openxmlformats.org/drawingml/2006/main">
              <a:ext uri="{FF2B5EF4-FFF2-40B4-BE49-F238E27FC236}">
                <a16:creationId xmlns:a16="http://schemas.microsoft.com/office/drawing/2014/main" id="{1A7A0628-FE28-4276-A0BF-65362841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600450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可在用量记录中核对。</a:t>
            </a:r>
          </a:p>
        </p:txBody>
      </p:sp>
      <p:sp>
        <p:nvSpPr>
          <p:cNvPr id="10" name="stream-closing-1">
            <a:extLst xmlns:a="http://schemas.openxmlformats.org/drawingml/2006/main">
              <a:ext uri="{FF2B5EF4-FFF2-40B4-BE49-F238E27FC236}">
                <a16:creationId xmlns:a16="http://schemas.microsoft.com/office/drawing/2014/main" id="{AC379B95-FE19-4E3C-9F0D-DD01977A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使用过程更直观，</a:t>
            </a:r>
          </a:p>
        </p:txBody>
      </p:sp>
      <p:sp>
        <p:nvSpPr>
          <p:cNvPr id="11" name="stream-closing-2">
            <a:extLst xmlns:a="http://schemas.openxmlformats.org/drawingml/2006/main">
              <a:ext uri="{FF2B5EF4-FFF2-40B4-BE49-F238E27FC236}">
                <a16:creationId xmlns:a16="http://schemas.microsoft.com/office/drawing/2014/main" id="{C38A0B0A-E3EE-4B96-B519-A341F8E2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197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响应表现有记录。</a:t>
            </a:r>
          </a:p>
        </p:txBody>
      </p:sp>
    </p:spTree>
    <p:extLst>
      <p:ext uri="{BB962C8B-B14F-4D97-AF65-F5344CB8AC3E}">
        <p14:creationId xmlns:p14="http://schemas.microsoft.com/office/powerpoint/2010/main" val="14508952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folio-8">
            <a:extLst xmlns:a="http://schemas.openxmlformats.org/drawingml/2006/main">
              <a:ext uri="{FF2B5EF4-FFF2-40B4-BE49-F238E27FC236}">
                <a16:creationId xmlns:a16="http://schemas.microsoft.com/office/drawing/2014/main" id="{485C2270-0D43-4441-9D9C-B728375F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0188AD-ADA6-4702-B28B-F1F465E3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多模型接入，调用清楚可查</a:t>
            </a:r>
          </a:p>
        </p:txBody>
      </p:sp>
      <p:sp>
        <p:nvSpPr>
          <p:cNvPr id="3" name="models-label">
            <a:extLst xmlns:a="http://schemas.openxmlformats.org/drawingml/2006/main">
              <a:ext uri="{FF2B5EF4-FFF2-40B4-BE49-F238E27FC236}">
                <a16:creationId xmlns:a16="http://schemas.microsoft.com/office/drawing/2014/main" id="{3F8E6BBB-0CC9-4FF2-BC3D-F7E0DF96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257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按任务选模型</a:t>
            </a:r>
          </a:p>
        </p:txBody>
      </p:sp>
      <p:sp>
        <p:nvSpPr>
          <p:cNvPr id="4" name="models-description-1">
            <a:extLst xmlns:a="http://schemas.openxmlformats.org/drawingml/2006/main">
              <a:ext uri="{FF2B5EF4-FFF2-40B4-BE49-F238E27FC236}">
                <a16:creationId xmlns:a16="http://schemas.microsoft.com/office/drawing/2014/main" id="{3B9EEC0B-6F65-4361-B3A3-91872DCE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通过控制台查看可用模型，</a:t>
            </a:r>
          </a:p>
        </p:txBody>
      </p:sp>
      <p:sp>
        <p:nvSpPr>
          <p:cNvPr id="5" name="models-description-2">
            <a:extLst xmlns:a="http://schemas.openxmlformats.org/drawingml/2006/main">
              <a:ext uri="{FF2B5EF4-FFF2-40B4-BE49-F238E27FC236}">
                <a16:creationId xmlns:a16="http://schemas.microsoft.com/office/drawing/2014/main" id="{8D44AC30-2A74-4481-9CB7-F26C46D0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24300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选择适合当前任务的配置。</a:t>
            </a:r>
          </a:p>
        </p:txBody>
      </p:sp>
      <p:sp>
        <p:nvSpPr>
          <p:cNvPr id="6" name="usage-label">
            <a:extLst xmlns:a="http://schemas.openxmlformats.org/drawingml/2006/main">
              <a:ext uri="{FF2B5EF4-FFF2-40B4-BE49-F238E27FC236}">
                <a16:creationId xmlns:a16="http://schemas.microsoft.com/office/drawing/2014/main" id="{48159EF3-8CEA-4923-B95E-283CDA4D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19375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按记录看消耗</a:t>
            </a:r>
          </a:p>
        </p:txBody>
      </p:sp>
      <p:sp>
        <p:nvSpPr>
          <p:cNvPr id="7" name="usage-description-1">
            <a:extLst xmlns:a="http://schemas.openxmlformats.org/drawingml/2006/main">
              <a:ext uri="{FF2B5EF4-FFF2-40B4-BE49-F238E27FC236}">
                <a16:creationId xmlns:a16="http://schemas.microsoft.com/office/drawing/2014/main" id="{E311329A-08EC-408B-9474-BA656F98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76625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模型、Token 和实际扣费，</a:t>
            </a:r>
          </a:p>
        </p:txBody>
      </p:sp>
      <p:sp>
        <p:nvSpPr>
          <p:cNvPr id="8" name="usage-description-2">
            <a:extLst xmlns:a="http://schemas.openxmlformats.org/drawingml/2006/main">
              <a:ext uri="{FF2B5EF4-FFF2-40B4-BE49-F238E27FC236}">
                <a16:creationId xmlns:a16="http://schemas.microsoft.com/office/drawing/2014/main" id="{373D0EE0-CAE5-4109-BCEE-CBACCF3F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24300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每笔调用都可核对。</a:t>
            </a:r>
          </a:p>
        </p:txBody>
      </p:sp>
      <p:sp>
        <p:nvSpPr>
          <p:cNvPr id="9" name="key-control">
            <a:extLst xmlns:a="http://schemas.openxmlformats.org/drawingml/2006/main">
              <a:ext uri="{FF2B5EF4-FFF2-40B4-BE49-F238E27FC236}">
                <a16:creationId xmlns:a16="http://schemas.microsoft.com/office/drawing/2014/main" id="{A830D410-9746-403F-8338-1B5E58EB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14975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API Key 的额度、有效期与访问权限可分别设置。</a:t>
            </a:r>
          </a:p>
        </p:txBody>
      </p:sp>
    </p:spTree>
    <p:extLst>
      <p:ext uri="{BB962C8B-B14F-4D97-AF65-F5344CB8AC3E}">
        <p14:creationId xmlns:p14="http://schemas.microsoft.com/office/powerpoint/2010/main" val="12651520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folio-9">
            <a:extLst xmlns:a="http://schemas.openxmlformats.org/drawingml/2006/main">
              <a:ext uri="{FF2B5EF4-FFF2-40B4-BE49-F238E27FC236}">
                <a16:creationId xmlns:a16="http://schemas.microsoft.com/office/drawing/2014/main" id="{01AC27B3-3A99-4BE3-95F0-B1375E77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BDF8A5-49C3-4BFE-8BD0-3A4A49FF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接入你正在用的工具</a:t>
            </a:r>
          </a:p>
        </p:txBody>
      </p:sp>
      <p:sp>
        <p:nvSpPr>
          <p:cNvPr id="3" name="compatibility">
            <a:extLst xmlns:a="http://schemas.openxmlformats.org/drawingml/2006/main">
              <a:ext uri="{FF2B5EF4-FFF2-40B4-BE49-F238E27FC236}">
                <a16:creationId xmlns:a16="http://schemas.microsoft.com/office/drawing/2014/main" id="{45A356BE-5420-4A7A-9C08-1D0F4ACB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支持自定义服务地址的客户端或 SDK，可沿用熟悉的工作方式。</a:t>
            </a:r>
          </a:p>
        </p:txBody>
      </p:sp>
      <p:sp>
        <p:nvSpPr>
          <p:cNvPr id="4" name="onboard-number-01">
            <a:extLst xmlns:a="http://schemas.openxmlformats.org/drawingml/2006/main">
              <a:ext uri="{FF2B5EF4-FFF2-40B4-BE49-F238E27FC236}">
                <a16:creationId xmlns:a16="http://schemas.microsoft.com/office/drawing/2014/main" id="{57019459-FC6F-4F25-AC4F-301E99B6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4320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onboard-label-01">
            <a:extLst xmlns:a="http://schemas.openxmlformats.org/drawingml/2006/main">
              <a:ext uri="{FF2B5EF4-FFF2-40B4-BE49-F238E27FC236}">
                <a16:creationId xmlns:a16="http://schemas.microsoft.com/office/drawing/2014/main" id="{A7750507-C051-4511-8935-24FEF47A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80035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填写接入地址</a:t>
            </a:r>
          </a:p>
        </p:txBody>
      </p:sp>
      <p:sp>
        <p:nvSpPr>
          <p:cNvPr id="6" name="onboard-detail-01">
            <a:extLst xmlns:a="http://schemas.openxmlformats.org/drawingml/2006/main">
              <a:ext uri="{FF2B5EF4-FFF2-40B4-BE49-F238E27FC236}">
                <a16:creationId xmlns:a16="http://schemas.microsoft.com/office/drawing/2014/main" id="{C58BA72A-3D20-45B5-988E-2F86CEE9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2892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复制控制台提供的 Base URL</a:t>
            </a:r>
          </a:p>
        </p:txBody>
      </p:sp>
      <p:sp>
        <p:nvSpPr>
          <p:cNvPr id="7" name="onboard-number-02">
            <a:extLst xmlns:a="http://schemas.openxmlformats.org/drawingml/2006/main">
              <a:ext uri="{FF2B5EF4-FFF2-40B4-BE49-F238E27FC236}">
                <a16:creationId xmlns:a16="http://schemas.microsoft.com/office/drawing/2014/main" id="{98BA244E-9926-49CF-ACD6-97F77D9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76675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onboard-label-02">
            <a:extLst xmlns:a="http://schemas.openxmlformats.org/drawingml/2006/main">
              <a:ext uri="{FF2B5EF4-FFF2-40B4-BE49-F238E27FC236}">
                <a16:creationId xmlns:a16="http://schemas.microsoft.com/office/drawing/2014/main" id="{2A5BF33D-1598-46FC-8574-A3C03887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933825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配置 API Key</a:t>
            </a:r>
          </a:p>
        </p:txBody>
      </p:sp>
      <p:sp>
        <p:nvSpPr>
          <p:cNvPr id="9" name="onboard-detail-02">
            <a:extLst xmlns:a="http://schemas.openxmlformats.org/drawingml/2006/main">
              <a:ext uri="{FF2B5EF4-FFF2-40B4-BE49-F238E27FC236}">
                <a16:creationId xmlns:a16="http://schemas.microsoft.com/office/drawing/2014/main" id="{646CED9F-F067-4AF9-8352-6C26E229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62400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创建密钥，并选择所需的分组与额度</a:t>
            </a:r>
          </a:p>
        </p:txBody>
      </p:sp>
      <p:sp>
        <p:nvSpPr>
          <p:cNvPr id="10" name="onboard-number-03">
            <a:extLst xmlns:a="http://schemas.openxmlformats.org/drawingml/2006/main">
              <a:ext uri="{FF2B5EF4-FFF2-40B4-BE49-F238E27FC236}">
                <a16:creationId xmlns:a16="http://schemas.microsoft.com/office/drawing/2014/main" id="{B668D1A8-C38F-421B-BBCF-13D28632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onboard-label-03">
            <a:extLst xmlns:a="http://schemas.openxmlformats.org/drawingml/2006/main">
              <a:ext uri="{FF2B5EF4-FFF2-40B4-BE49-F238E27FC236}">
                <a16:creationId xmlns:a16="http://schemas.microsoft.com/office/drawing/2014/main" id="{EF7A7B82-66A9-45FA-9DA6-BBDDC528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506730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选择 Astra</a:t>
            </a:r>
          </a:p>
        </p:txBody>
      </p:sp>
      <p:sp>
        <p:nvSpPr>
          <p:cNvPr id="12" name="onboard-detail-03">
            <a:extLst xmlns:a="http://schemas.openxmlformats.org/drawingml/2006/main">
              <a:ext uri="{FF2B5EF4-FFF2-40B4-BE49-F238E27FC236}">
                <a16:creationId xmlns:a16="http://schemas.microsoft.com/office/drawing/2014/main" id="{57F45D76-A121-4C3E-8B6A-E09172EB4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9587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按控制台模型名称配置，开始调用</a:t>
            </a:r>
          </a:p>
        </p:txBody>
      </p:sp>
    </p:spTree>
    <p:extLst>
      <p:ext uri="{BB962C8B-B14F-4D97-AF65-F5344CB8AC3E}">
        <p14:creationId xmlns:p14="http://schemas.microsoft.com/office/powerpoint/2010/main" val="5121950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709b12fcd42af"/>
          <a:stretch xmlns:a="http://schemas.openxmlformats.org/drawingml/2006/main"/>
        </p:blipFill>
        <p:spPr>
          <a:xfrm xmlns:a="http://schemas.openxmlformats.org/drawingml/2006/main">
            <a:off x="5810250" y="1901654"/>
            <a:ext cx="6381750" cy="2968968"/>
          </a:xfrm>
          <a:prstGeom xmlns:a="http://schemas.openxmlformats.org/drawingml/2006/main" prst="rect">
            <a:avLst/>
          </a:prstGeom>
        </p:spPr>
      </p:pic>
      <p:sp>
        <p:nvSpPr>
          <p:cNvPr id="2" name="closing-brand">
            <a:extLst xmlns:a="http://schemas.openxmlformats.org/drawingml/2006/main">
              <a:ext uri="{FF2B5EF4-FFF2-40B4-BE49-F238E27FC236}">
                <a16:creationId xmlns:a16="http://schemas.microsoft.com/office/drawing/2014/main" id="{E594ECCA-C816-4298-8D31-01DF1781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closing-positioning">
            <a:extLst xmlns:a="http://schemas.openxmlformats.org/drawingml/2006/main">
              <a:ext uri="{FF2B5EF4-FFF2-40B4-BE49-F238E27FC236}">
                <a16:creationId xmlns:a16="http://schemas.microsoft.com/office/drawing/2014/main" id="{ADACA6C0-5E00-4B68-8969-81ADED76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76550"/>
            <a:ext cx="8667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主推，多模型聚合</a:t>
            </a:r>
          </a:p>
        </p:txBody>
      </p:sp>
      <p:sp>
        <p:nvSpPr>
          <p:cNvPr id="4" name="closing-promise">
            <a:extLst xmlns:a="http://schemas.openxmlformats.org/drawingml/2006/main">
              <a:ext uri="{FF2B5EF4-FFF2-40B4-BE49-F238E27FC236}">
                <a16:creationId xmlns:a16="http://schemas.microsoft.com/office/drawing/2014/main" id="{C2E6595C-A1D1-4EF8-AA75-94FE1038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809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closing-cta">
            <a:extLst xmlns:a="http://schemas.openxmlformats.org/drawingml/2006/main">
              <a:ext uri="{FF2B5EF4-FFF2-40B4-BE49-F238E27FC236}">
                <a16:creationId xmlns:a16="http://schemas.microsoft.com/office/drawing/2014/main" id="{FFEB094E-952A-473D-BBDB-1CD698C0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2600"/>
            <a:ext cx="1009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 API Key，连接你的常用工具。</a:t>
            </a:r>
          </a:p>
        </p:txBody>
      </p:sp>
    </p:spTree>
    <p:extLst>
      <p:ext uri="{BB962C8B-B14F-4D97-AF65-F5344CB8AC3E}">
        <p14:creationId xmlns:p14="http://schemas.microsoft.com/office/powerpoint/2010/main" val="11500168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2026-09-15T05:38:45.1540000Z</dcterms:created>
  <dcterms:modified xsi:type="dcterms:W3CDTF">2026-09-15T05:38:45.1540000Z</dcterms:modified>
</coreProperties>
</file>