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0771e70dea4feb" /><Relationship Type="http://schemas.openxmlformats.org/officeDocument/2006/relationships/extended-properties" Target="/docProps/app.xml" Id="R5cf7ec09044d42df" /><Relationship Type="http://schemas.openxmlformats.org/officeDocument/2006/relationships/officeDocument" Target="/ppt/presentation.xml" Id="R48756feb761f4f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daba2dfb7e4f94"/>
  </p:sldMasterIdLst>
  <p:notesMasterIdLst>
    <p:notesMasterId xmlns:r="http://schemas.openxmlformats.org/officeDocument/2006/relationships" r:id="R88d74d521afb47b2"/>
  </p:notesMasterIdLst>
  <p:sldIdLst>
    <p:sldId xmlns:r="http://schemas.openxmlformats.org/officeDocument/2006/relationships" id="256" r:id="Rdebf71c84e564efd"/>
    <p:sldId xmlns:r="http://schemas.openxmlformats.org/officeDocument/2006/relationships" id="257" r:id="R091900c5f15f45ac"/>
    <p:sldId xmlns:r="http://schemas.openxmlformats.org/officeDocument/2006/relationships" id="258" r:id="Rc8736e1dd0c040e7"/>
    <p:sldId xmlns:r="http://schemas.openxmlformats.org/officeDocument/2006/relationships" id="259" r:id="R5bad2bf64eaa4dac"/>
    <p:sldId xmlns:r="http://schemas.openxmlformats.org/officeDocument/2006/relationships" id="260" r:id="R21166c140e414a81"/>
    <p:sldId xmlns:r="http://schemas.openxmlformats.org/officeDocument/2006/relationships" id="261" r:id="R2f12ffec4bcd4fb5"/>
    <p:sldId xmlns:r="http://schemas.openxmlformats.org/officeDocument/2006/relationships" id="262" r:id="Rd2083a583d124ccc"/>
    <p:sldId xmlns:r="http://schemas.openxmlformats.org/officeDocument/2006/relationships" id="263" r:id="Ra9a1e224424640d3"/>
    <p:sldId xmlns:r="http://schemas.openxmlformats.org/officeDocument/2006/relationships" id="264" r:id="R9017d7c0eb984c8e"/>
    <p:sldId xmlns:r="http://schemas.openxmlformats.org/officeDocument/2006/relationships" id="265" r:id="R411e0f80cb2c4a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0938b4008a4a11" /><Relationship Type="http://schemas.openxmlformats.org/officeDocument/2006/relationships/slideMaster" Target="/ppt/slideMasters/slideMaster1.xml" Id="Rc0daba2dfb7e4f94" /><Relationship Type="http://schemas.openxmlformats.org/officeDocument/2006/relationships/notesMaster" Target="/ppt/notesMasters/notesMaster1.xml" Id="R88d74d521afb47b2" /><Relationship Type="http://schemas.openxmlformats.org/officeDocument/2006/relationships/presProps" Target="/ppt/presProps.xml" Id="R68948ed6103a439a" /><Relationship Type="http://schemas.openxmlformats.org/officeDocument/2006/relationships/tableStyles" Target="/ppt/tableStyles.xml" Id="Rd7c2d4a1de5d4738" /><Relationship Type="http://schemas.openxmlformats.org/officeDocument/2006/relationships/slide" Target="/ppt/slides/slide1.xml" Id="Rdebf71c84e564efd" /><Relationship Type="http://schemas.openxmlformats.org/officeDocument/2006/relationships/slide" Target="/ppt/slides/slide2.xml" Id="R091900c5f15f45ac" /><Relationship Type="http://schemas.openxmlformats.org/officeDocument/2006/relationships/slide" Target="/ppt/slides/slide3.xml" Id="Rc8736e1dd0c040e7" /><Relationship Type="http://schemas.openxmlformats.org/officeDocument/2006/relationships/slide" Target="/ppt/slides/slide4.xml" Id="R5bad2bf64eaa4dac" /><Relationship Type="http://schemas.openxmlformats.org/officeDocument/2006/relationships/slide" Target="/ppt/slides/slide5.xml" Id="R21166c140e414a81" /><Relationship Type="http://schemas.openxmlformats.org/officeDocument/2006/relationships/slide" Target="/ppt/slides/slide6.xml" Id="R2f12ffec4bcd4fb5" /><Relationship Type="http://schemas.openxmlformats.org/officeDocument/2006/relationships/slide" Target="/ppt/slides/slide7.xml" Id="Rd2083a583d124ccc" /><Relationship Type="http://schemas.openxmlformats.org/officeDocument/2006/relationships/slide" Target="/ppt/slides/slide8.xml" Id="Ra9a1e224424640d3" /><Relationship Type="http://schemas.openxmlformats.org/officeDocument/2006/relationships/slide" Target="/ppt/slides/slide9.xml" Id="R9017d7c0eb984c8e" /><Relationship Type="http://schemas.openxmlformats.org/officeDocument/2006/relationships/slide" Target="/ppt/slides/slide10.xml" Id="R411e0f80cb2c4a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2bc6f8f9ee46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ffd6a5f02641ac" /><Relationship Type="http://schemas.openxmlformats.org/officeDocument/2006/relationships/notesMaster" Target="/ppt/notesMasters/notesMaster1.xml" Id="R8cd0832e46cc4d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f88754445243fa" /><Relationship Type="http://schemas.openxmlformats.org/officeDocument/2006/relationships/notesMaster" Target="/ppt/notesMasters/notesMaster1.xml" Id="Reeac2b37488448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83b5cd9cfa4552" /><Relationship Type="http://schemas.openxmlformats.org/officeDocument/2006/relationships/notesMaster" Target="/ppt/notesMasters/notesMaster1.xml" Id="Rb0897210dd3840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73d7be7a614177" /><Relationship Type="http://schemas.openxmlformats.org/officeDocument/2006/relationships/notesMaster" Target="/ppt/notesMasters/notesMaster1.xml" Id="R25eb65e6efb447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0a043de4e3465a" /><Relationship Type="http://schemas.openxmlformats.org/officeDocument/2006/relationships/notesMaster" Target="/ppt/notesMasters/notesMaster1.xml" Id="Rddf4545e18fb4d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45915cd2734f9e" /><Relationship Type="http://schemas.openxmlformats.org/officeDocument/2006/relationships/notesMaster" Target="/ppt/notesMasters/notesMaster1.xml" Id="R9c1b3d2a86d746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413881a0094348" /><Relationship Type="http://schemas.openxmlformats.org/officeDocument/2006/relationships/notesMaster" Target="/ppt/notesMasters/notesMaster1.xml" Id="R46b8be8c226848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6d7fdb1edb84677" /><Relationship Type="http://schemas.openxmlformats.org/officeDocument/2006/relationships/notesMaster" Target="/ppt/notesMasters/notesMaster1.xml" Id="R0b8ff60a0b5e4e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b31d3c7d2c4148" /><Relationship Type="http://schemas.openxmlformats.org/officeDocument/2006/relationships/notesMaster" Target="/ppt/notesMasters/notesMaster1.xml" Id="R9b3a07d249de4b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4ac41d41284d91" /><Relationship Type="http://schemas.openxmlformats.org/officeDocument/2006/relationships/notesMaster" Target="/ppt/notesMasters/notesMaster1.xml" Id="R375512171ce84e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聚合AI是平台品牌，Astra是本次重点介绍的模型。平台聚合多种模型接入方式，让用户在熟悉的工具中完成调用。品牌名称和“不降智，稳定，高速”的定位来自用户。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 Splendor Seldom Seen. NASA/JPL-Caltech/Space Science Institute https://images.nasa.gov/details/PIA14934 https://images-assets.nasa.gov/image/PIA14934/PIA14934~orig.jpg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聚合AI提供多种协议路由，统一管理密钥和用量。OpenAI兼容包括Responses和Chat Completions，另有Anthropic Messages与Gemini原生路由。可用模型以账号分组、权限和控制台列表为准。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C:/Users/30214/Desktop/sub2本地/sub2新站/backend/internal/server/routes/gateway.go:339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Astra是用户指定的主推模型。项目客户端配置包含Astra模型标识，转发代码保留相应推理参数。编码协作、复杂分析与Agent任务是本页给出的使用方向，不构成与其他模型的能力排名或测试结论。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C:/Users/30214/Desktop/sub2本地/sub2新站/frontend/src/components/keys/UseKeyModal.vue:1328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C:/Users/30214/Desktop/sub2本地/sub2新站/backend/internal/service/openai_gateway_request_body.go:1022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里把“不降智”具体解释为Astra指定推理参数的保留。代码及现有测试覆盖pro/max参数在重试与账号切换时保留，并在上游拒绝指定模式时保留错误。测试也覆盖特定重试和故障切换路径中Astra模型标识不变；项目允许显式模型映射，不将这项测试泛化为所有配置下模型标识永不改变。引用测试文件属于实现依据，本次未运行线上质量测试；不把转发设置等同于上游每次回答质量保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C:/Users/30214/Desktop/sub2本地/sub2新站/backend/internal/service/openai_gateway_request_body.go:1022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C:/Users/30214/Desktop/sub2本地/sub2新站/backend/internal/service/openai_astra_pro_retry_test.go:64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C:/Users/30214/Desktop/sub2本地/sub2新站/backend/internal/handler/openai_responses_astra_pro_failover_test.go:140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这一页是面向开发者的任务示例，展示如何组织输入与检查输出，不是Astra实际跑出的回答，也不是性能或正确率测评。讲解时可结合真实项目补充上下文，由用户核验模型给出的方案和代码。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自动重试与切换有明确条件，包括错误允许重试、请求可安全回放、存在合适账号并且未达到上限。页面不承诺零中断或无限重试。渠道监控提供状态及成功率，具体结果受样本、时间窗口和上游状态影响。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C:/Users/30214/Desktop/sub2本地/sub2新站/backend/internal/handler/openai_gateway_handler.go:883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C:/Users/30214/Desktop/sub2本地/sub2新站/backend/internal/handler/openai_responses_astra_pro_failover_test.go:140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C:/Users/30214/Desktop/sub2本地/sub2新站/frontend/src/views/user/ChannelStatusV2View.vue:196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流式输出要求客户端开启stream并且相应上游协议支持。用量记录展示首Token时间和总耗时。本页不引用未经采集的速度数字，不把渠道监控中TPM除以60得到的窗口吞吐量当作单请求生成速度。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C:/Users/30214/Desktop/sub2本地/sub2新站/backend/internal/service/openai_gateway_forward.go:1207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C:/Users/30214/Desktop/sub2本地/sub2新站/frontend/src/views/user/UsageView.vue:650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C:/Users/30214/Desktop/sub2本地/sub2新站/frontend/src/views/user/ChannelStatusV2View.vue:196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ISS-30 Star trail composite. NASA / Don Pettit https://images.nasa.gov/details/jsc2012e039800_alt https://images-assets.nasa.gov/image/jsc2012e039800_alt/jsc2012e039800_alt~orig.jpg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聚合平台统一提供模型列表、密钥管理与调用记录。用量记录包括输入输出及缓存Token和实际费用。可用模型按账号分组与权限确定，费用以实际配置和用量记录为准。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C:/Users/30214/Desktop/sub2本地/sub2新站/frontend/src/views/user/UsageView.vue:650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C:/Users/30214/Desktop/sub2本地/sub2新站/frontend/src/views/user/KeysView.vue:205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项目提供客户端配置辅助。适用于支持自定义Base URL的客户端和SDK。实际地址、密钥和模型标识从控制台复制，密钥权限需要覆盖所选模型分组。这里不公开任何用户密钥，也不填入未确认的站点域名。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C:/Users/30214/Desktop/sub2本地/sub2新站/frontend/src/components/keys/UseKeyModal.vue:941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C:/Users/30214/Desktop/sub2本地/sub2新站/frontend/src/components/keys/UseKeyModal.vue:1328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C:/Users/30214/Desktop/sub2本地/sub2新站/frontend/src/views/user/KeysView.vue:205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总结聚合AI的定位：Astra为主推模型，多模型聚合作为平台价值。用户可以在控制台创建API Key，并按对应协议接入常用工具。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C:/Users/30214/Desktop/sub2本地/sub2新站/frontend/src/components/keys/UseKeyModal.vue:941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 Splendor Seldom Seen. NASA/JPL-Caltech/Space Science Institute https://images.nasa.gov/details/PIA14934 https://images-assets.nasa.gov/image/PIA14934/PIA14934~orig.jpg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e6b64372264d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b77f440be94e4a" /><Relationship Type="http://schemas.openxmlformats.org/officeDocument/2006/relationships/slideLayout" Target="/ppt/slideLayouts/slideLayout1.xml" Id="Rb6be4fc86a694a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be4fc86a694a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1677f6d6f4fd8" /><Relationship Type="http://schemas.openxmlformats.org/officeDocument/2006/relationships/image" Target="/ppt/media/image.jpeg" Id="Rd9f8cfc0b073425b" /><Relationship Type="http://schemas.openxmlformats.org/officeDocument/2006/relationships/notesSlide" Target="/ppt/notesSlides/notesSlide1.xml" Id="Ra3cf6f4e312141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e1956e32584cb4" /><Relationship Type="http://schemas.openxmlformats.org/officeDocument/2006/relationships/notesSlide" Target="/ppt/notesSlides/notesSlide2.xml" Id="R183aab0ccd36413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bf155f23547e0" /><Relationship Type="http://schemas.openxmlformats.org/officeDocument/2006/relationships/notesSlide" Target="/ppt/notesSlides/notesSlide3.xml" Id="R886a8010f6484a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d212e3437747b3" /><Relationship Type="http://schemas.openxmlformats.org/officeDocument/2006/relationships/notesSlide" Target="/ppt/notesSlides/notesSlide4.xml" Id="R46d0865122034b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2759d7003474f" /><Relationship Type="http://schemas.openxmlformats.org/officeDocument/2006/relationships/notesSlide" Target="/ppt/notesSlides/notesSlide5.xml" Id="R512f3e52369d46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6c497e07804efa" /><Relationship Type="http://schemas.openxmlformats.org/officeDocument/2006/relationships/notesSlide" Target="/ppt/notesSlides/notesSlide6.xml" Id="R4fae9bd79e6644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0ba7aa6cb4f0f" /><Relationship Type="http://schemas.openxmlformats.org/officeDocument/2006/relationships/image" Target="/ppt/media/image2.jpeg" Id="Rd75daad3ae934325" /><Relationship Type="http://schemas.openxmlformats.org/officeDocument/2006/relationships/notesSlide" Target="/ppt/notesSlides/notesSlide7.xml" Id="Re649385cf21a4d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6d7114b544141" /><Relationship Type="http://schemas.openxmlformats.org/officeDocument/2006/relationships/notesSlide" Target="/ppt/notesSlides/notesSlide8.xml" Id="R3af78dd67f7a4d4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d50d434834eaf" /><Relationship Type="http://schemas.openxmlformats.org/officeDocument/2006/relationships/notesSlide" Target="/ppt/notesSlides/notesSlide9.xml" Id="Rb0dc9a9d53f643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c6b7bd3fe4b90" /><Relationship Type="http://schemas.openxmlformats.org/officeDocument/2006/relationships/image" Target="/ppt/media/image3.jpeg" Id="R179956e71fcd4bb4" /><Relationship Type="http://schemas.openxmlformats.org/officeDocument/2006/relationships/notesSlide" Target="/ppt/notesSlides/notesSlide10.xml" Id="R5af518cdddad4e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f8cfc0b073425b"/>
          <a:stretch xmlns:a="http://schemas.openxmlformats.org/drawingml/2006/main"/>
        </p:blipFill>
        <p:spPr>
          <a:xfrm xmlns:a="http://schemas.openxmlformats.org/drawingml/2006/main">
            <a:off x="5476875" y="1800294"/>
            <a:ext cx="6715125" cy="3124063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81EEBFAD-5AC2-4B1D-9D3C-CCF39EA3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聚合AI</a:t>
            </a:r>
          </a:p>
        </p:txBody>
      </p:sp>
      <p:sp>
        <p:nvSpPr>
          <p:cNvPr id="3" name="featured-model">
            <a:extLst xmlns:a="http://schemas.openxmlformats.org/drawingml/2006/main">
              <a:ext uri="{FF2B5EF4-FFF2-40B4-BE49-F238E27FC236}">
                <a16:creationId xmlns:a16="http://schemas.microsoft.com/office/drawing/2014/main" id="{7687E638-8016-46D8-BC94-B58E1D31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146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主推模型</a:t>
            </a:r>
          </a:p>
        </p:txBody>
      </p:sp>
      <p:sp>
        <p:nvSpPr>
          <p:cNvPr id="4" name="brand-promise">
            <a:extLst xmlns:a="http://schemas.openxmlformats.org/drawingml/2006/main">
              <a:ext uri="{FF2B5EF4-FFF2-40B4-BE49-F238E27FC236}">
                <a16:creationId xmlns:a16="http://schemas.microsoft.com/office/drawing/2014/main" id="{6DD9FF07-55A4-41C4-957E-571B0D95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不降智，稳定，高速</a:t>
            </a:r>
          </a:p>
        </p:txBody>
      </p:sp>
      <p:sp>
        <p:nvSpPr>
          <p:cNvPr id="5" name="platform-value">
            <a:extLst xmlns:a="http://schemas.openxmlformats.org/drawingml/2006/main">
              <a:ext uri="{FF2B5EF4-FFF2-40B4-BE49-F238E27FC236}">
                <a16:creationId xmlns:a16="http://schemas.microsoft.com/office/drawing/2014/main" id="{E13E205A-AC53-431F-9AE2-49BF8338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690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多模型选择，统一接入</a:t>
            </a:r>
          </a:p>
        </p:txBody>
      </p:sp>
    </p:spTree>
    <p:extLst>
      <p:ext uri="{BB962C8B-B14F-4D97-AF65-F5344CB8AC3E}">
        <p14:creationId xmlns:p14="http://schemas.microsoft.com/office/powerpoint/2010/main" val="10363828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85DCF4-C1D1-4E43-8311-0D92F68B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多模型，一个入口</a:t>
            </a:r>
          </a:p>
        </p:txBody>
      </p:sp>
      <p:sp>
        <p:nvSpPr>
          <p:cNvPr id="2" name="platform-explanation">
            <a:extLst xmlns:a="http://schemas.openxmlformats.org/drawingml/2006/main">
              <a:ext uri="{FF2B5EF4-FFF2-40B4-BE49-F238E27FC236}">
                <a16:creationId xmlns:a16="http://schemas.microsoft.com/office/drawing/2014/main" id="{06AA1589-D922-45F0-A1BF-5E8CD2DD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5735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模型接入、API Key、调用记录与费用管理，集中在聚合AI。</a:t>
            </a:r>
          </a:p>
        </p:txBody>
      </p:sp>
      <p:sp>
        <p:nvSpPr>
          <p:cNvPr id="3" name="featured-model-label">
            <a:extLst xmlns:a="http://schemas.openxmlformats.org/drawingml/2006/main">
              <a:ext uri="{FF2B5EF4-FFF2-40B4-BE49-F238E27FC236}">
                <a16:creationId xmlns:a16="http://schemas.microsoft.com/office/drawing/2014/main" id="{718089A0-332F-492A-90F9-9C470C90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本站主推</a:t>
            </a:r>
          </a:p>
        </p:txBody>
      </p:sp>
      <p:sp>
        <p:nvSpPr>
          <p:cNvPr id="4" name="astra-word">
            <a:extLst xmlns:a="http://schemas.openxmlformats.org/drawingml/2006/main">
              <a:ext uri="{FF2B5EF4-FFF2-40B4-BE49-F238E27FC236}">
                <a16:creationId xmlns:a16="http://schemas.microsoft.com/office/drawing/2014/main" id="{C1F31C16-2272-4B7F-8A02-0F636484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4857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</a:t>
            </a:r>
          </a:p>
        </p:txBody>
      </p:sp>
      <p:sp>
        <p:nvSpPr>
          <p:cNvPr id="5" name="protocol-label">
            <a:extLst xmlns:a="http://schemas.openxmlformats.org/drawingml/2006/main">
              <a:ext uri="{FF2B5EF4-FFF2-40B4-BE49-F238E27FC236}">
                <a16:creationId xmlns:a16="http://schemas.microsoft.com/office/drawing/2014/main" id="{44214541-74B5-4BF7-87BE-C7FB0D47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86050"/>
            <a:ext cx="4857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支持多种接入协议</a:t>
            </a:r>
          </a:p>
        </p:txBody>
      </p:sp>
      <p:sp>
        <p:nvSpPr>
          <p:cNvPr id="6" name="protocol-openai">
            <a:extLst xmlns:a="http://schemas.openxmlformats.org/drawingml/2006/main">
              <a:ext uri="{FF2B5EF4-FFF2-40B4-BE49-F238E27FC236}">
                <a16:creationId xmlns:a16="http://schemas.microsoft.com/office/drawing/2014/main" id="{6A586D34-992B-49B2-ADB8-9D755327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5755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OpenAI 兼容</a:t>
            </a:r>
          </a:p>
        </p:txBody>
      </p:sp>
      <p:sp>
        <p:nvSpPr>
          <p:cNvPr id="7" name="protocol-anthropic">
            <a:extLst xmlns:a="http://schemas.openxmlformats.org/drawingml/2006/main">
              <a:ext uri="{FF2B5EF4-FFF2-40B4-BE49-F238E27FC236}">
                <a16:creationId xmlns:a16="http://schemas.microsoft.com/office/drawing/2014/main" id="{8DC9C14D-7B38-47BE-9CE9-60FE899A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2430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Anthropic Messages</a:t>
            </a:r>
          </a:p>
        </p:txBody>
      </p:sp>
      <p:sp>
        <p:nvSpPr>
          <p:cNvPr id="8" name="protocol-gemini">
            <a:extLst xmlns:a="http://schemas.openxmlformats.org/drawingml/2006/main">
              <a:ext uri="{FF2B5EF4-FFF2-40B4-BE49-F238E27FC236}">
                <a16:creationId xmlns:a16="http://schemas.microsoft.com/office/drawing/2014/main" id="{E7288764-B071-4901-986C-45E7A46E5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59105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Gemini 原生</a:t>
            </a:r>
          </a:p>
        </p:txBody>
      </p:sp>
      <p:sp>
        <p:nvSpPr>
          <p:cNvPr id="9" name="platform-takeaway">
            <a:extLst xmlns:a="http://schemas.openxmlformats.org/drawingml/2006/main">
              <a:ext uri="{FF2B5EF4-FFF2-40B4-BE49-F238E27FC236}">
                <a16:creationId xmlns:a16="http://schemas.microsoft.com/office/drawing/2014/main" id="{27EB151D-59F9-4A84-BB44-B1C36A68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67375"/>
            <a:ext cx="1019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按任务选择模型，沿用熟悉的工具。</a:t>
            </a:r>
          </a:p>
        </p:txBody>
      </p:sp>
      <p:sp>
        <p:nvSpPr>
          <p:cNvPr id="10" name="folio-2">
            <a:extLst xmlns:a="http://schemas.openxmlformats.org/drawingml/2006/main">
              <a:ext uri="{FF2B5EF4-FFF2-40B4-BE49-F238E27FC236}">
                <a16:creationId xmlns:a16="http://schemas.microsoft.com/office/drawing/2014/main" id="{A51EBC76-4749-4039-A628-A82ED5DB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518834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model-section-label">
            <a:extLst xmlns:a="http://schemas.openxmlformats.org/drawingml/2006/main">
              <a:ext uri="{FF2B5EF4-FFF2-40B4-BE49-F238E27FC236}">
                <a16:creationId xmlns:a16="http://schemas.microsoft.com/office/drawing/2014/main" id="{58A43D0A-D821-465B-8C36-DFB23472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38200"/>
            <a:ext cx="695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聚合AI 主推模型</a:t>
            </a:r>
          </a:p>
        </p:txBody>
      </p:sp>
      <p:sp>
        <p:nvSpPr>
          <p:cNvPr id="2" name="astra-hero">
            <a:extLst xmlns:a="http://schemas.openxmlformats.org/drawingml/2006/main">
              <a:ext uri="{FF2B5EF4-FFF2-40B4-BE49-F238E27FC236}">
                <a16:creationId xmlns:a16="http://schemas.microsoft.com/office/drawing/2014/main" id="{EBBD5CDF-0441-467A-8D4F-E75AD3AF1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744200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</a:t>
            </a:r>
          </a:p>
        </p:txBody>
      </p:sp>
      <p:sp>
        <p:nvSpPr>
          <p:cNvPr id="3" name="astra-positioning">
            <a:extLst xmlns:a="http://schemas.openxmlformats.org/drawingml/2006/main">
              <a:ext uri="{FF2B5EF4-FFF2-40B4-BE49-F238E27FC236}">
                <a16:creationId xmlns:a16="http://schemas.microsoft.com/office/drawing/2014/main" id="{5FC51D50-D4EC-4A75-9319-961392827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把 Astra 接入你的工作流</a:t>
            </a:r>
          </a:p>
        </p:txBody>
      </p:sp>
      <p:sp>
        <p:nvSpPr>
          <p:cNvPr id="4" name="astra-settings">
            <a:extLst xmlns:a="http://schemas.openxmlformats.org/drawingml/2006/main">
              <a:ext uri="{FF2B5EF4-FFF2-40B4-BE49-F238E27FC236}">
                <a16:creationId xmlns:a16="http://schemas.microsoft.com/office/drawing/2014/main" id="{8D0EC869-F6C2-44D4-8592-F9B344CD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38625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按所选模型与推理设置发起调用。</a:t>
            </a:r>
          </a:p>
        </p:txBody>
      </p:sp>
      <p:sp>
        <p:nvSpPr>
          <p:cNvPr id="5" name="task-coding">
            <a:extLst xmlns:a="http://schemas.openxmlformats.org/drawingml/2006/main">
              <a:ext uri="{FF2B5EF4-FFF2-40B4-BE49-F238E27FC236}">
                <a16:creationId xmlns:a16="http://schemas.microsoft.com/office/drawing/2014/main" id="{BDA438CC-BC08-4D6D-924E-3D13D009C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81650"/>
            <a:ext cx="2076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编码协作</a:t>
            </a:r>
          </a:p>
        </p:txBody>
      </p:sp>
      <p:sp>
        <p:nvSpPr>
          <p:cNvPr id="6" name="task-analysis">
            <a:extLst xmlns:a="http://schemas.openxmlformats.org/drawingml/2006/main">
              <a:ext uri="{FF2B5EF4-FFF2-40B4-BE49-F238E27FC236}">
                <a16:creationId xmlns:a16="http://schemas.microsoft.com/office/drawing/2014/main" id="{E8C51833-14F8-4E8C-AFF4-3488D17A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5581650"/>
            <a:ext cx="2076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复杂分析</a:t>
            </a:r>
          </a:p>
        </p:txBody>
      </p:sp>
      <p:sp>
        <p:nvSpPr>
          <p:cNvPr id="7" name="task-agent">
            <a:extLst xmlns:a="http://schemas.openxmlformats.org/drawingml/2006/main">
              <a:ext uri="{FF2B5EF4-FFF2-40B4-BE49-F238E27FC236}">
                <a16:creationId xmlns:a16="http://schemas.microsoft.com/office/drawing/2014/main" id="{3B57A2DE-ABA7-4F71-B15B-248C6516E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58165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Agent 任务</a:t>
            </a:r>
          </a:p>
        </p:txBody>
      </p:sp>
      <p:sp>
        <p:nvSpPr>
          <p:cNvPr id="8" name="folio-3">
            <a:extLst xmlns:a="http://schemas.openxmlformats.org/drawingml/2006/main">
              <a:ext uri="{FF2B5EF4-FFF2-40B4-BE49-F238E27FC236}">
                <a16:creationId xmlns:a16="http://schemas.microsoft.com/office/drawing/2014/main" id="{76C8FC14-B7AA-4C48-9839-F7244F9D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60099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437D7F-2096-4E76-9CDA-DB738C72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不降智，保留 Astra 推理设置</a:t>
            </a:r>
          </a:p>
        </p:txBody>
      </p:sp>
      <p:sp>
        <p:nvSpPr>
          <p:cNvPr id="2" name="preserve-model">
            <a:extLst xmlns:a="http://schemas.openxmlformats.org/drawingml/2006/main">
              <a:ext uri="{FF2B5EF4-FFF2-40B4-BE49-F238E27FC236}">
                <a16:creationId xmlns:a16="http://schemas.microsoft.com/office/drawing/2014/main" id="{626D4331-1B3E-4A02-97F3-E28F5E50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38400"/>
            <a:ext cx="600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按设定调用</a:t>
            </a:r>
          </a:p>
        </p:txBody>
      </p:sp>
      <p:sp>
        <p:nvSpPr>
          <p:cNvPr id="3" name="preserve-reasoning">
            <a:extLst xmlns:a="http://schemas.openxmlformats.org/drawingml/2006/main">
              <a:ext uri="{FF2B5EF4-FFF2-40B4-BE49-F238E27FC236}">
                <a16:creationId xmlns:a16="http://schemas.microsoft.com/office/drawing/2014/main" id="{369CA128-58C2-45E5-B3F9-1F1564426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600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保留推理设置</a:t>
            </a:r>
          </a:p>
        </p:txBody>
      </p:sp>
      <p:sp>
        <p:nvSpPr>
          <p:cNvPr id="4" name="settings-body-1">
            <a:extLst xmlns:a="http://schemas.openxmlformats.org/drawingml/2006/main">
              <a:ext uri="{FF2B5EF4-FFF2-40B4-BE49-F238E27FC236}">
                <a16:creationId xmlns:a16="http://schemas.microsoft.com/office/drawing/2014/main" id="{E27C2168-EDF4-40F3-8DC1-03E52EB3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505075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Astra 请求重试或故障切换时，</a:t>
            </a:r>
          </a:p>
        </p:txBody>
      </p:sp>
      <p:sp>
        <p:nvSpPr>
          <p:cNvPr id="5" name="settings-body-2">
            <a:extLst xmlns:a="http://schemas.openxmlformats.org/drawingml/2006/main">
              <a:ext uri="{FF2B5EF4-FFF2-40B4-BE49-F238E27FC236}">
                <a16:creationId xmlns:a16="http://schemas.microsoft.com/office/drawing/2014/main" id="{DF0231DA-989E-44B0-8AEA-41AED761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933700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继续保留指定推理设置。</a:t>
            </a:r>
          </a:p>
        </p:txBody>
      </p:sp>
      <p:sp>
        <p:nvSpPr>
          <p:cNvPr id="6" name="mode-rejected-1">
            <a:extLst xmlns:a="http://schemas.openxmlformats.org/drawingml/2006/main">
              <a:ext uri="{FF2B5EF4-FFF2-40B4-BE49-F238E27FC236}">
                <a16:creationId xmlns:a16="http://schemas.microsoft.com/office/drawing/2014/main" id="{95EA89E5-36E8-4C8D-AC3B-48F00A746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24300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推理设置不受支持时，</a:t>
            </a:r>
          </a:p>
        </p:txBody>
      </p:sp>
      <p:sp>
        <p:nvSpPr>
          <p:cNvPr id="7" name="mode-rejected-2">
            <a:extLst xmlns:a="http://schemas.openxmlformats.org/drawingml/2006/main">
              <a:ext uri="{FF2B5EF4-FFF2-40B4-BE49-F238E27FC236}">
                <a16:creationId xmlns:a16="http://schemas.microsoft.com/office/drawing/2014/main" id="{058F9CA5-AC1D-43BA-8C16-6E3C505D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352925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明确提示原因。</a:t>
            </a:r>
          </a:p>
        </p:txBody>
      </p:sp>
      <p:sp>
        <p:nvSpPr>
          <p:cNvPr id="8" name="folio-4">
            <a:extLst xmlns:a="http://schemas.openxmlformats.org/drawingml/2006/main">
              <a:ext uri="{FF2B5EF4-FFF2-40B4-BE49-F238E27FC236}">
                <a16:creationId xmlns:a16="http://schemas.microsoft.com/office/drawing/2014/main" id="{4E750806-303B-4C06-8892-33F670EC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68740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23A597D-B1BC-4C48-BCB4-1FEA0AD9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工作流示例</a:t>
            </a:r>
          </a:p>
        </p:txBody>
      </p:sp>
      <p:sp>
        <p:nvSpPr>
          <p:cNvPr id="2" name="sample-task-line-1">
            <a:extLst xmlns:a="http://schemas.openxmlformats.org/drawingml/2006/main">
              <a:ext uri="{FF2B5EF4-FFF2-40B4-BE49-F238E27FC236}">
                <a16:creationId xmlns:a16="http://schemas.microsoft.com/office/drawing/2014/main" id="{5AC49098-E9A8-49C9-AA62-330ABE68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81225"/>
            <a:ext cx="10744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为已有项目增加登录能力</a:t>
            </a:r>
          </a:p>
        </p:txBody>
      </p:sp>
      <p:sp>
        <p:nvSpPr>
          <p:cNvPr id="3" name="sample-task-line-2">
            <a:extLst xmlns:a="http://schemas.openxmlformats.org/drawingml/2006/main">
              <a:ext uri="{FF2B5EF4-FFF2-40B4-BE49-F238E27FC236}">
                <a16:creationId xmlns:a16="http://schemas.microsoft.com/office/drawing/2014/main" id="{BB8FB148-ECE6-4048-A61F-FED2801A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81325"/>
            <a:ext cx="10744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兼顾权限、异常处理与验证</a:t>
            </a:r>
          </a:p>
        </p:txBody>
      </p:sp>
      <p:sp>
        <p:nvSpPr>
          <p:cNvPr id="4" name="context-label">
            <a:extLst xmlns:a="http://schemas.openxmlformats.org/drawingml/2006/main">
              <a:ext uri="{FF2B5EF4-FFF2-40B4-BE49-F238E27FC236}">
                <a16:creationId xmlns:a16="http://schemas.microsoft.com/office/drawing/2014/main" id="{9CFD6B41-779C-4C64-A4DB-D7D28F11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给模型的上下文</a:t>
            </a:r>
          </a:p>
        </p:txBody>
      </p:sp>
      <p:sp>
        <p:nvSpPr>
          <p:cNvPr id="5" name="context-body-1">
            <a:extLst xmlns:a="http://schemas.openxmlformats.org/drawingml/2006/main">
              <a:ext uri="{FF2B5EF4-FFF2-40B4-BE49-F238E27FC236}">
                <a16:creationId xmlns:a16="http://schemas.microsoft.com/office/drawing/2014/main" id="{B70F03F4-6D4F-4204-B98F-E06EE728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8157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现有代码、技术栈、约束</a:t>
            </a:r>
          </a:p>
        </p:txBody>
      </p:sp>
      <p:sp>
        <p:nvSpPr>
          <p:cNvPr id="6" name="context-body-2">
            <a:extLst xmlns:a="http://schemas.openxmlformats.org/drawingml/2006/main">
              <a:ext uri="{FF2B5EF4-FFF2-40B4-BE49-F238E27FC236}">
                <a16:creationId xmlns:a16="http://schemas.microsoft.com/office/drawing/2014/main" id="{3A50F471-CB3E-4ABB-B154-5D8A2DA5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8162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与验收要求。</a:t>
            </a:r>
          </a:p>
        </p:txBody>
      </p:sp>
      <p:sp>
        <p:nvSpPr>
          <p:cNvPr id="7" name="review-label">
            <a:extLst xmlns:a="http://schemas.openxmlformats.org/drawingml/2006/main">
              <a:ext uri="{FF2B5EF4-FFF2-40B4-BE49-F238E27FC236}">
                <a16:creationId xmlns:a16="http://schemas.microsoft.com/office/drawing/2014/main" id="{75066F00-95DD-49F2-A871-8CEF4A5D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4386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你要检查的结果</a:t>
            </a:r>
          </a:p>
        </p:txBody>
      </p:sp>
      <p:sp>
        <p:nvSpPr>
          <p:cNvPr id="8" name="review-body-1">
            <a:extLst xmlns:a="http://schemas.openxmlformats.org/drawingml/2006/main">
              <a:ext uri="{FF2B5EF4-FFF2-40B4-BE49-F238E27FC236}">
                <a16:creationId xmlns:a16="http://schemas.microsoft.com/office/drawing/2014/main" id="{2957C1BE-E017-4A72-B084-506F3B1F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98157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实现方案、代码修改、验证步骤</a:t>
            </a:r>
          </a:p>
        </p:txBody>
      </p:sp>
      <p:sp>
        <p:nvSpPr>
          <p:cNvPr id="9" name="review-body-2">
            <a:extLst xmlns:a="http://schemas.openxmlformats.org/drawingml/2006/main">
              <a:ext uri="{FF2B5EF4-FFF2-40B4-BE49-F238E27FC236}">
                <a16:creationId xmlns:a16="http://schemas.microsoft.com/office/drawing/2014/main" id="{09B8C2B3-45A7-4502-AE60-1E3B4F81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538162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与边界说明。</a:t>
            </a:r>
          </a:p>
        </p:txBody>
      </p:sp>
      <p:sp>
        <p:nvSpPr>
          <p:cNvPr id="10" name="folio-5">
            <a:extLst xmlns:a="http://schemas.openxmlformats.org/drawingml/2006/main">
              <a:ext uri="{FF2B5EF4-FFF2-40B4-BE49-F238E27FC236}">
                <a16:creationId xmlns:a16="http://schemas.microsoft.com/office/drawing/2014/main" id="{DBB8E710-F5E2-4FB0-8B20-195674D9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89688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1ED8C5-A6B4-4818-B027-4AF93714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稳定调用，异常自动处理</a:t>
            </a:r>
          </a:p>
        </p:txBody>
      </p:sp>
      <p:sp>
        <p:nvSpPr>
          <p:cNvPr id="2" name="recovery-condition">
            <a:extLst xmlns:a="http://schemas.openxmlformats.org/drawingml/2006/main">
              <a:ext uri="{FF2B5EF4-FFF2-40B4-BE49-F238E27FC236}">
                <a16:creationId xmlns:a16="http://schemas.microsoft.com/office/drawing/2014/main" id="{C3419309-CED7-476B-B5DE-FC3EAD01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47825"/>
            <a:ext cx="10744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请求条件允许时，平台识别可重试故障，并尝试切换合适账号。</a:t>
            </a:r>
          </a:p>
        </p:txBody>
      </p:sp>
      <p:sp>
        <p:nvSpPr>
          <p:cNvPr id="3" name="recovery-number-01">
            <a:extLst xmlns:a="http://schemas.openxmlformats.org/drawingml/2006/main">
              <a:ext uri="{FF2B5EF4-FFF2-40B4-BE49-F238E27FC236}">
                <a16:creationId xmlns:a16="http://schemas.microsoft.com/office/drawing/2014/main" id="{F437185F-181E-4328-A81A-3C2E9F89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recovery-label-01">
            <a:extLst xmlns:a="http://schemas.openxmlformats.org/drawingml/2006/main">
              <a:ext uri="{FF2B5EF4-FFF2-40B4-BE49-F238E27FC236}">
                <a16:creationId xmlns:a16="http://schemas.microsoft.com/office/drawing/2014/main" id="{D82087F8-0FE9-40C7-BE05-7CE03FDD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识别异常</a:t>
            </a:r>
          </a:p>
        </p:txBody>
      </p:sp>
      <p:sp>
        <p:nvSpPr>
          <p:cNvPr id="5" name="recovery-detail-01">
            <a:extLst xmlns:a="http://schemas.openxmlformats.org/drawingml/2006/main">
              <a:ext uri="{FF2B5EF4-FFF2-40B4-BE49-F238E27FC236}">
                <a16:creationId xmlns:a16="http://schemas.microsoft.com/office/drawing/2014/main" id="{194ABAA6-0E28-433A-B16C-E590097A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判断请求是否可以重试</a:t>
            </a:r>
          </a:p>
        </p:txBody>
      </p:sp>
      <p:sp>
        <p:nvSpPr>
          <p:cNvPr id="6" name="recovery-number-02">
            <a:extLst xmlns:a="http://schemas.openxmlformats.org/drawingml/2006/main">
              <a:ext uri="{FF2B5EF4-FFF2-40B4-BE49-F238E27FC236}">
                <a16:creationId xmlns:a16="http://schemas.microsoft.com/office/drawing/2014/main" id="{F7C9259B-D0A7-482D-9937-6E74B1D3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recovery-label-02">
            <a:extLst xmlns:a="http://schemas.openxmlformats.org/drawingml/2006/main">
              <a:ext uri="{FF2B5EF4-FFF2-40B4-BE49-F238E27FC236}">
                <a16:creationId xmlns:a16="http://schemas.microsoft.com/office/drawing/2014/main" id="{04773F80-9693-47DF-96AC-B7A5555C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切换账号</a:t>
            </a:r>
          </a:p>
        </p:txBody>
      </p:sp>
      <p:sp>
        <p:nvSpPr>
          <p:cNvPr id="8" name="recovery-detail-02">
            <a:extLst xmlns:a="http://schemas.openxmlformats.org/drawingml/2006/main">
              <a:ext uri="{FF2B5EF4-FFF2-40B4-BE49-F238E27FC236}">
                <a16:creationId xmlns:a16="http://schemas.microsoft.com/office/drawing/2014/main" id="{AA7071E7-F366-41E0-B150-A15255FEC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选择当前可用的账号</a:t>
            </a:r>
          </a:p>
        </p:txBody>
      </p:sp>
      <p:sp>
        <p:nvSpPr>
          <p:cNvPr id="9" name="recovery-number-03">
            <a:extLst xmlns:a="http://schemas.openxmlformats.org/drawingml/2006/main">
              <a:ext uri="{FF2B5EF4-FFF2-40B4-BE49-F238E27FC236}">
                <a16:creationId xmlns:a16="http://schemas.microsoft.com/office/drawing/2014/main" id="{5CD4681A-0A38-4586-B933-85443B47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0" name="recovery-label-03">
            <a:extLst xmlns:a="http://schemas.openxmlformats.org/drawingml/2006/main">
              <a:ext uri="{FF2B5EF4-FFF2-40B4-BE49-F238E27FC236}">
                <a16:creationId xmlns:a16="http://schemas.microsoft.com/office/drawing/2014/main" id="{0C0D2A71-E5B8-4D9E-8903-703ECE45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保持设置</a:t>
            </a:r>
          </a:p>
        </p:txBody>
      </p:sp>
      <p:sp>
        <p:nvSpPr>
          <p:cNvPr id="11" name="recovery-detail-03">
            <a:extLst xmlns:a="http://schemas.openxmlformats.org/drawingml/2006/main">
              <a:ext uri="{FF2B5EF4-FFF2-40B4-BE49-F238E27FC236}">
                <a16:creationId xmlns:a16="http://schemas.microsoft.com/office/drawing/2014/main" id="{B6E50516-8D28-4A6E-8F41-32C44E9D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继续保留 Astra 推理参数</a:t>
            </a:r>
          </a:p>
        </p:txBody>
      </p:sp>
      <p:sp>
        <p:nvSpPr>
          <p:cNvPr id="12" name="recovery-monitor">
            <a:extLst xmlns:a="http://schemas.openxmlformats.org/drawingml/2006/main">
              <a:ext uri="{FF2B5EF4-FFF2-40B4-BE49-F238E27FC236}">
                <a16:creationId xmlns:a16="http://schemas.microsoft.com/office/drawing/2014/main" id="{C4845F1C-A327-45ED-9A6C-06008D07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渠道状态与成功率可查看。</a:t>
            </a:r>
          </a:p>
        </p:txBody>
      </p:sp>
      <p:sp>
        <p:nvSpPr>
          <p:cNvPr id="13" name="folio-6">
            <a:extLst xmlns:a="http://schemas.openxmlformats.org/drawingml/2006/main">
              <a:ext uri="{FF2B5EF4-FFF2-40B4-BE49-F238E27FC236}">
                <a16:creationId xmlns:a16="http://schemas.microsoft.com/office/drawing/2014/main" id="{2663B9E7-FA04-4C85-BDF5-772F69E0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949601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5daad3ae934325"/>
          <a:srcRect xmlns:a="http://schemas.openxmlformats.org/drawingml/2006/main" l="0" t="23799" r="0" b="237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24625" y="4267200"/>
            <a:ext cx="4943475" cy="1724025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2E9507-FBD9-40EE-A76A-8453F837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高速响应，进度看得见</a:t>
            </a:r>
          </a:p>
        </p:txBody>
      </p:sp>
      <p:sp>
        <p:nvSpPr>
          <p:cNvPr id="3" name="stream-label">
            <a:extLst xmlns:a="http://schemas.openxmlformats.org/drawingml/2006/main">
              <a:ext uri="{FF2B5EF4-FFF2-40B4-BE49-F238E27FC236}">
                <a16:creationId xmlns:a16="http://schemas.microsoft.com/office/drawing/2014/main" id="{4EB29654-913B-486E-8018-D93F670F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24100"/>
            <a:ext cx="4953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流式输出</a:t>
            </a:r>
          </a:p>
        </p:txBody>
      </p:sp>
      <p:sp>
        <p:nvSpPr>
          <p:cNvPr id="4" name="stream-description-1">
            <a:extLst xmlns:a="http://schemas.openxmlformats.org/drawingml/2006/main">
              <a:ext uri="{FF2B5EF4-FFF2-40B4-BE49-F238E27FC236}">
                <a16:creationId xmlns:a16="http://schemas.microsoft.com/office/drawing/2014/main" id="{C2DCFCEF-C9AF-4673-ADF0-80569E39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52775"/>
            <a:ext cx="5286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开启流式请求，</a:t>
            </a:r>
          </a:p>
        </p:txBody>
      </p:sp>
      <p:sp>
        <p:nvSpPr>
          <p:cNvPr id="5" name="stream-description-2">
            <a:extLst xmlns:a="http://schemas.openxmlformats.org/drawingml/2006/main">
              <a:ext uri="{FF2B5EF4-FFF2-40B4-BE49-F238E27FC236}">
                <a16:creationId xmlns:a16="http://schemas.microsoft.com/office/drawing/2014/main" id="{A39E686D-B15B-4304-ADB7-1ED640AB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00450"/>
            <a:ext cx="5286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生成内容逐步返回。</a:t>
            </a:r>
          </a:p>
        </p:txBody>
      </p:sp>
      <p:sp>
        <p:nvSpPr>
          <p:cNvPr id="6" name="latency-label">
            <a:extLst xmlns:a="http://schemas.openxmlformats.org/drawingml/2006/main">
              <a:ext uri="{FF2B5EF4-FFF2-40B4-BE49-F238E27FC236}">
                <a16:creationId xmlns:a16="http://schemas.microsoft.com/office/drawing/2014/main" id="{959455FA-BC57-4323-A633-5E01A27B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24100"/>
            <a:ext cx="49339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响应可查</a:t>
            </a:r>
          </a:p>
        </p:txBody>
      </p:sp>
      <p:sp>
        <p:nvSpPr>
          <p:cNvPr id="7" name="latency-description-1">
            <a:extLst xmlns:a="http://schemas.openxmlformats.org/drawingml/2006/main">
              <a:ext uri="{FF2B5EF4-FFF2-40B4-BE49-F238E27FC236}">
                <a16:creationId xmlns:a16="http://schemas.microsoft.com/office/drawing/2014/main" id="{3A5AC401-60C6-46A8-862A-BFD8BC1E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152775"/>
            <a:ext cx="4933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首 Token 与总耗时，</a:t>
            </a:r>
          </a:p>
        </p:txBody>
      </p:sp>
      <p:sp>
        <p:nvSpPr>
          <p:cNvPr id="8" name="latency-description-2">
            <a:extLst xmlns:a="http://schemas.openxmlformats.org/drawingml/2006/main">
              <a:ext uri="{FF2B5EF4-FFF2-40B4-BE49-F238E27FC236}">
                <a16:creationId xmlns:a16="http://schemas.microsoft.com/office/drawing/2014/main" id="{1AB9E7CE-0230-4E06-82F3-F5533EE9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600450"/>
            <a:ext cx="4933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可在用量记录中核对。</a:t>
            </a:r>
          </a:p>
        </p:txBody>
      </p:sp>
      <p:sp>
        <p:nvSpPr>
          <p:cNvPr id="9" name="stream-closing-1">
            <a:extLst xmlns:a="http://schemas.openxmlformats.org/drawingml/2006/main">
              <a:ext uri="{FF2B5EF4-FFF2-40B4-BE49-F238E27FC236}">
                <a16:creationId xmlns:a16="http://schemas.microsoft.com/office/drawing/2014/main" id="{B5740F1B-884D-4EB1-A653-9B5A2D7F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使用过程更直观，</a:t>
            </a:r>
          </a:p>
        </p:txBody>
      </p:sp>
      <p:sp>
        <p:nvSpPr>
          <p:cNvPr id="10" name="stream-closing-2">
            <a:extLst xmlns:a="http://schemas.openxmlformats.org/drawingml/2006/main">
              <a:ext uri="{FF2B5EF4-FFF2-40B4-BE49-F238E27FC236}">
                <a16:creationId xmlns:a16="http://schemas.microsoft.com/office/drawing/2014/main" id="{C74207AA-14EE-4D78-9E92-7CA80E1C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1972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响应表现有记录。</a:t>
            </a:r>
          </a:p>
        </p:txBody>
      </p:sp>
      <p:sp>
        <p:nvSpPr>
          <p:cNvPr id="11" name="folio-7">
            <a:extLst xmlns:a="http://schemas.openxmlformats.org/drawingml/2006/main">
              <a:ext uri="{FF2B5EF4-FFF2-40B4-BE49-F238E27FC236}">
                <a16:creationId xmlns:a16="http://schemas.microsoft.com/office/drawing/2014/main" id="{F0FAE0C0-0FA8-414B-A78E-DC1BC05E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636682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E2E753D-8F0A-46CD-9A13-02BBC2B96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多模型接入，调用清楚可查</a:t>
            </a:r>
          </a:p>
        </p:txBody>
      </p:sp>
      <p:sp>
        <p:nvSpPr>
          <p:cNvPr id="2" name="models-label">
            <a:extLst xmlns:a="http://schemas.openxmlformats.org/drawingml/2006/main">
              <a:ext uri="{FF2B5EF4-FFF2-40B4-BE49-F238E27FC236}">
                <a16:creationId xmlns:a16="http://schemas.microsoft.com/office/drawing/2014/main" id="{A18AAB1A-F518-43F2-A40A-B31B93B3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257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按任务选模型</a:t>
            </a:r>
          </a:p>
        </p:txBody>
      </p:sp>
      <p:sp>
        <p:nvSpPr>
          <p:cNvPr id="3" name="models-description-1">
            <a:extLst xmlns:a="http://schemas.openxmlformats.org/drawingml/2006/main">
              <a:ext uri="{FF2B5EF4-FFF2-40B4-BE49-F238E27FC236}">
                <a16:creationId xmlns:a16="http://schemas.microsoft.com/office/drawing/2014/main" id="{BD56A8B8-1E07-4483-A074-180A0DC3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5257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通过控制台查看可用模型，</a:t>
            </a:r>
          </a:p>
        </p:txBody>
      </p:sp>
      <p:sp>
        <p:nvSpPr>
          <p:cNvPr id="4" name="models-description-2">
            <a:extLst xmlns:a="http://schemas.openxmlformats.org/drawingml/2006/main">
              <a:ext uri="{FF2B5EF4-FFF2-40B4-BE49-F238E27FC236}">
                <a16:creationId xmlns:a16="http://schemas.microsoft.com/office/drawing/2014/main" id="{AC6732BE-93D1-4006-9C11-84AF22861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24300"/>
            <a:ext cx="5257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选择适合当前任务的配置。</a:t>
            </a:r>
          </a:p>
        </p:txBody>
      </p:sp>
      <p:sp>
        <p:nvSpPr>
          <p:cNvPr id="5" name="usage-label">
            <a:extLst xmlns:a="http://schemas.openxmlformats.org/drawingml/2006/main">
              <a:ext uri="{FF2B5EF4-FFF2-40B4-BE49-F238E27FC236}">
                <a16:creationId xmlns:a16="http://schemas.microsoft.com/office/drawing/2014/main" id="{E31BC5F6-2E8B-4E48-BFFD-D8CB54C9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19375"/>
            <a:ext cx="4953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按记录看消耗</a:t>
            </a:r>
          </a:p>
        </p:txBody>
      </p:sp>
      <p:sp>
        <p:nvSpPr>
          <p:cNvPr id="6" name="usage-description-1">
            <a:extLst xmlns:a="http://schemas.openxmlformats.org/drawingml/2006/main">
              <a:ext uri="{FF2B5EF4-FFF2-40B4-BE49-F238E27FC236}">
                <a16:creationId xmlns:a16="http://schemas.microsoft.com/office/drawing/2014/main" id="{E4F60F65-FBFC-4029-89E0-A153D247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76625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模型、Token 和实际扣费，</a:t>
            </a:r>
          </a:p>
        </p:txBody>
      </p:sp>
      <p:sp>
        <p:nvSpPr>
          <p:cNvPr id="7" name="usage-description-2">
            <a:extLst xmlns:a="http://schemas.openxmlformats.org/drawingml/2006/main">
              <a:ext uri="{FF2B5EF4-FFF2-40B4-BE49-F238E27FC236}">
                <a16:creationId xmlns:a16="http://schemas.microsoft.com/office/drawing/2014/main" id="{0113B053-A069-4464-8D82-523BB6AE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24300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每笔调用都可核对。</a:t>
            </a:r>
          </a:p>
        </p:txBody>
      </p:sp>
      <p:sp>
        <p:nvSpPr>
          <p:cNvPr id="8" name="key-control">
            <a:extLst xmlns:a="http://schemas.openxmlformats.org/drawingml/2006/main">
              <a:ext uri="{FF2B5EF4-FFF2-40B4-BE49-F238E27FC236}">
                <a16:creationId xmlns:a16="http://schemas.microsoft.com/office/drawing/2014/main" id="{A969D93D-7C7E-44C1-B951-AAEBE4E0C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14975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API Key 的额度、有效期与访问权限可分别设置。</a:t>
            </a:r>
          </a:p>
        </p:txBody>
      </p:sp>
      <p:sp>
        <p:nvSpPr>
          <p:cNvPr id="9" name="folio-8">
            <a:extLst xmlns:a="http://schemas.openxmlformats.org/drawingml/2006/main">
              <a:ext uri="{FF2B5EF4-FFF2-40B4-BE49-F238E27FC236}">
                <a16:creationId xmlns:a16="http://schemas.microsoft.com/office/drawing/2014/main" id="{D4116AF6-37EB-4808-A452-DCE192C4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393936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BA1CD1-8BBE-433F-86C7-42AA578F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接入你正在用的工具</a:t>
            </a:r>
          </a:p>
        </p:txBody>
      </p:sp>
      <p:sp>
        <p:nvSpPr>
          <p:cNvPr id="2" name="compatibility">
            <a:extLst xmlns:a="http://schemas.openxmlformats.org/drawingml/2006/main">
              <a:ext uri="{FF2B5EF4-FFF2-40B4-BE49-F238E27FC236}">
                <a16:creationId xmlns:a16="http://schemas.microsoft.com/office/drawing/2014/main" id="{BCD500BE-29E0-4DEB-9D28-2846FD8B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47825"/>
            <a:ext cx="10744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支持自定义服务地址的客户端或 SDK，可沿用熟悉的工作方式。</a:t>
            </a:r>
          </a:p>
        </p:txBody>
      </p:sp>
      <p:sp>
        <p:nvSpPr>
          <p:cNvPr id="3" name="onboard-number-01">
            <a:extLst xmlns:a="http://schemas.openxmlformats.org/drawingml/2006/main">
              <a:ext uri="{FF2B5EF4-FFF2-40B4-BE49-F238E27FC236}">
                <a16:creationId xmlns:a16="http://schemas.microsoft.com/office/drawing/2014/main" id="{E35ED116-6519-4E6F-93F5-D7A5C8FE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43200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onboard-label-01">
            <a:extLst xmlns:a="http://schemas.openxmlformats.org/drawingml/2006/main">
              <a:ext uri="{FF2B5EF4-FFF2-40B4-BE49-F238E27FC236}">
                <a16:creationId xmlns:a16="http://schemas.microsoft.com/office/drawing/2014/main" id="{C87A2EB8-A945-4B48-B95E-BC6C5312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80035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填写接入地址</a:t>
            </a:r>
          </a:p>
        </p:txBody>
      </p:sp>
      <p:sp>
        <p:nvSpPr>
          <p:cNvPr id="5" name="onboard-detail-01">
            <a:extLst xmlns:a="http://schemas.openxmlformats.org/drawingml/2006/main">
              <a:ext uri="{FF2B5EF4-FFF2-40B4-BE49-F238E27FC236}">
                <a16:creationId xmlns:a16="http://schemas.microsoft.com/office/drawing/2014/main" id="{5D5420F2-54B8-4DA8-ACD7-52877A0C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2892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复制控制台提供的 Base URL</a:t>
            </a:r>
          </a:p>
        </p:txBody>
      </p:sp>
      <p:sp>
        <p:nvSpPr>
          <p:cNvPr id="6" name="onboard-number-02">
            <a:extLst xmlns:a="http://schemas.openxmlformats.org/drawingml/2006/main">
              <a:ext uri="{FF2B5EF4-FFF2-40B4-BE49-F238E27FC236}">
                <a16:creationId xmlns:a16="http://schemas.microsoft.com/office/drawing/2014/main" id="{A69FF73B-90EC-4CA3-8932-4AD750A1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76675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onboard-label-02">
            <a:extLst xmlns:a="http://schemas.openxmlformats.org/drawingml/2006/main">
              <a:ext uri="{FF2B5EF4-FFF2-40B4-BE49-F238E27FC236}">
                <a16:creationId xmlns:a16="http://schemas.microsoft.com/office/drawing/2014/main" id="{08FE4725-A969-4FD6-9321-370FDCA5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3933825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配置 API Key</a:t>
            </a:r>
          </a:p>
        </p:txBody>
      </p:sp>
      <p:sp>
        <p:nvSpPr>
          <p:cNvPr id="8" name="onboard-detail-02">
            <a:extLst xmlns:a="http://schemas.openxmlformats.org/drawingml/2006/main">
              <a:ext uri="{FF2B5EF4-FFF2-40B4-BE49-F238E27FC236}">
                <a16:creationId xmlns:a16="http://schemas.microsoft.com/office/drawing/2014/main" id="{A3EF8B59-3123-4173-B3E1-04B4537E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62400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创建密钥，并选择所需的分组与额度</a:t>
            </a:r>
          </a:p>
        </p:txBody>
      </p:sp>
      <p:sp>
        <p:nvSpPr>
          <p:cNvPr id="9" name="onboard-number-03">
            <a:extLst xmlns:a="http://schemas.openxmlformats.org/drawingml/2006/main">
              <a:ext uri="{FF2B5EF4-FFF2-40B4-BE49-F238E27FC236}">
                <a16:creationId xmlns:a16="http://schemas.microsoft.com/office/drawing/2014/main" id="{CA20B648-9360-4436-B995-6788B9A7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0" name="onboard-label-03">
            <a:extLst xmlns:a="http://schemas.openxmlformats.org/drawingml/2006/main">
              <a:ext uri="{FF2B5EF4-FFF2-40B4-BE49-F238E27FC236}">
                <a16:creationId xmlns:a16="http://schemas.microsoft.com/office/drawing/2014/main" id="{3D91349A-4E0D-4179-8D4B-6D34E669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506730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选择 Astra</a:t>
            </a:r>
          </a:p>
        </p:txBody>
      </p:sp>
      <p:sp>
        <p:nvSpPr>
          <p:cNvPr id="11" name="onboard-detail-03">
            <a:extLst xmlns:a="http://schemas.openxmlformats.org/drawingml/2006/main">
              <a:ext uri="{FF2B5EF4-FFF2-40B4-BE49-F238E27FC236}">
                <a16:creationId xmlns:a16="http://schemas.microsoft.com/office/drawing/2014/main" id="{EE32F002-2194-4DEE-A0B5-35152778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9587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按控制台模型名称配置，开始调用</a:t>
            </a:r>
          </a:p>
        </p:txBody>
      </p:sp>
      <p:sp>
        <p:nvSpPr>
          <p:cNvPr id="12" name="folio-9">
            <a:extLst xmlns:a="http://schemas.openxmlformats.org/drawingml/2006/main">
              <a:ext uri="{FF2B5EF4-FFF2-40B4-BE49-F238E27FC236}">
                <a16:creationId xmlns:a16="http://schemas.microsoft.com/office/drawing/2014/main" id="{05C989CC-621C-42FD-B9D3-6D918EA4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581392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956e71fcd4bb4"/>
          <a:stretch xmlns:a="http://schemas.openxmlformats.org/drawingml/2006/main"/>
        </p:blipFill>
        <p:spPr>
          <a:xfrm xmlns:a="http://schemas.openxmlformats.org/drawingml/2006/main">
            <a:off x="5810250" y="1901654"/>
            <a:ext cx="6381750" cy="2968968"/>
          </a:xfrm>
          <a:prstGeom xmlns:a="http://schemas.openxmlformats.org/drawingml/2006/main" prst="rect">
            <a:avLst/>
          </a:prstGeom>
        </p:spPr>
      </p:pic>
      <p:sp>
        <p:nvSpPr>
          <p:cNvPr id="2" name="closing-brand">
            <a:extLst xmlns:a="http://schemas.openxmlformats.org/drawingml/2006/main">
              <a:ext uri="{FF2B5EF4-FFF2-40B4-BE49-F238E27FC236}">
                <a16:creationId xmlns:a16="http://schemas.microsoft.com/office/drawing/2014/main" id="{3D7EEA0A-6841-4FC9-B109-D9F2A752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6191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聚合AI</a:t>
            </a:r>
          </a:p>
        </p:txBody>
      </p:sp>
      <p:sp>
        <p:nvSpPr>
          <p:cNvPr id="3" name="closing-positioning">
            <a:extLst xmlns:a="http://schemas.openxmlformats.org/drawingml/2006/main">
              <a:ext uri="{FF2B5EF4-FFF2-40B4-BE49-F238E27FC236}">
                <a16:creationId xmlns:a16="http://schemas.microsoft.com/office/drawing/2014/main" id="{33580C32-B4E2-441B-802C-D5CE8905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76550"/>
            <a:ext cx="8667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主推，多模型聚合</a:t>
            </a:r>
          </a:p>
        </p:txBody>
      </p:sp>
      <p:sp>
        <p:nvSpPr>
          <p:cNvPr id="4" name="closing-promise">
            <a:extLst xmlns:a="http://schemas.openxmlformats.org/drawingml/2006/main">
              <a:ext uri="{FF2B5EF4-FFF2-40B4-BE49-F238E27FC236}">
                <a16:creationId xmlns:a16="http://schemas.microsoft.com/office/drawing/2014/main" id="{AD770BC9-45F2-40AC-9658-968F4088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809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不降智，稳定，高速</a:t>
            </a:r>
          </a:p>
        </p:txBody>
      </p:sp>
      <p:sp>
        <p:nvSpPr>
          <p:cNvPr id="5" name="closing-cta">
            <a:extLst xmlns:a="http://schemas.openxmlformats.org/drawingml/2006/main">
              <a:ext uri="{FF2B5EF4-FFF2-40B4-BE49-F238E27FC236}">
                <a16:creationId xmlns:a16="http://schemas.microsoft.com/office/drawing/2014/main" id="{7D5B94E4-26C8-460C-804E-7F7277E4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62600"/>
            <a:ext cx="10096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创建 API Key，连接你的常用工具。</a:t>
            </a:r>
          </a:p>
        </p:txBody>
      </p:sp>
    </p:spTree>
    <p:extLst>
      <p:ext uri="{BB962C8B-B14F-4D97-AF65-F5344CB8AC3E}">
        <p14:creationId xmlns:p14="http://schemas.microsoft.com/office/powerpoint/2010/main" val="8699834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2026-09-15T05:39:54.5200000Z</dcterms:created>
  <dcterms:modified xsi:type="dcterms:W3CDTF">2026-09-15T05:39:54.5200000Z</dcterms:modified>
</coreProperties>
</file>