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9c36e57b59423b" /><Relationship Type="http://schemas.openxmlformats.org/officeDocument/2006/relationships/extended-properties" Target="/docProps/app.xml" Id="R040f28ba4b304604" /><Relationship Type="http://schemas.openxmlformats.org/officeDocument/2006/relationships/officeDocument" Target="/ppt/presentation.xml" Id="R944fcca311ce495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6148073e2b249dc"/>
  </p:sldMasterIdLst>
  <p:notesMasterIdLst>
    <p:notesMasterId xmlns:r="http://schemas.openxmlformats.org/officeDocument/2006/relationships" r:id="Rda385570d9644a5b"/>
  </p:notesMasterIdLst>
  <p:sldIdLst>
    <p:sldId xmlns:r="http://schemas.openxmlformats.org/officeDocument/2006/relationships" id="256" r:id="Rf48839d63719427a"/>
    <p:sldId xmlns:r="http://schemas.openxmlformats.org/officeDocument/2006/relationships" id="257" r:id="R8258a19121df4979"/>
    <p:sldId xmlns:r="http://schemas.openxmlformats.org/officeDocument/2006/relationships" id="258" r:id="R9c4d508612b14c1b"/>
    <p:sldId xmlns:r="http://schemas.openxmlformats.org/officeDocument/2006/relationships" id="259" r:id="R73df37e951d84307"/>
    <p:sldId xmlns:r="http://schemas.openxmlformats.org/officeDocument/2006/relationships" id="260" r:id="R4f6c0e305b714014"/>
    <p:sldId xmlns:r="http://schemas.openxmlformats.org/officeDocument/2006/relationships" id="261" r:id="R44e23a4a0a084f39"/>
    <p:sldId xmlns:r="http://schemas.openxmlformats.org/officeDocument/2006/relationships" id="262" r:id="R8b7f39182d7345f2"/>
    <p:sldId xmlns:r="http://schemas.openxmlformats.org/officeDocument/2006/relationships" id="263" r:id="R3f2160aebe5e4803"/>
    <p:sldId xmlns:r="http://schemas.openxmlformats.org/officeDocument/2006/relationships" id="264" r:id="R8becb305a6af4145"/>
    <p:sldId xmlns:r="http://schemas.openxmlformats.org/officeDocument/2006/relationships" id="265" r:id="Rd00c273034e0461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2568dffc1a74c94" /><Relationship Type="http://schemas.openxmlformats.org/officeDocument/2006/relationships/slideMaster" Target="/ppt/slideMasters/slideMaster1.xml" Id="R46148073e2b249dc" /><Relationship Type="http://schemas.openxmlformats.org/officeDocument/2006/relationships/notesMaster" Target="/ppt/notesMasters/notesMaster1.xml" Id="Rda385570d9644a5b" /><Relationship Type="http://schemas.openxmlformats.org/officeDocument/2006/relationships/presProps" Target="/ppt/presProps.xml" Id="Rf8b567dfe9bc41cd" /><Relationship Type="http://schemas.openxmlformats.org/officeDocument/2006/relationships/tableStyles" Target="/ppt/tableStyles.xml" Id="Ree9b26aa6d6c4aa0" /><Relationship Type="http://schemas.openxmlformats.org/officeDocument/2006/relationships/slide" Target="/ppt/slides/slide1.xml" Id="Rf48839d63719427a" /><Relationship Type="http://schemas.openxmlformats.org/officeDocument/2006/relationships/slide" Target="/ppt/slides/slide2.xml" Id="R8258a19121df4979" /><Relationship Type="http://schemas.openxmlformats.org/officeDocument/2006/relationships/slide" Target="/ppt/slides/slide3.xml" Id="R9c4d508612b14c1b" /><Relationship Type="http://schemas.openxmlformats.org/officeDocument/2006/relationships/slide" Target="/ppt/slides/slide4.xml" Id="R73df37e951d84307" /><Relationship Type="http://schemas.openxmlformats.org/officeDocument/2006/relationships/slide" Target="/ppt/slides/slide5.xml" Id="R4f6c0e305b714014" /><Relationship Type="http://schemas.openxmlformats.org/officeDocument/2006/relationships/slide" Target="/ppt/slides/slide6.xml" Id="R44e23a4a0a084f39" /><Relationship Type="http://schemas.openxmlformats.org/officeDocument/2006/relationships/slide" Target="/ppt/slides/slide7.xml" Id="R8b7f39182d7345f2" /><Relationship Type="http://schemas.openxmlformats.org/officeDocument/2006/relationships/slide" Target="/ppt/slides/slide8.xml" Id="R3f2160aebe5e4803" /><Relationship Type="http://schemas.openxmlformats.org/officeDocument/2006/relationships/slide" Target="/ppt/slides/slide9.xml" Id="R8becb305a6af4145" /><Relationship Type="http://schemas.openxmlformats.org/officeDocument/2006/relationships/slide" Target="/ppt/slides/slide10.xml" Id="Rd00c273034e0461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efeb4f7ced04e9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e66d1e65a114041" /><Relationship Type="http://schemas.openxmlformats.org/officeDocument/2006/relationships/notesMaster" Target="/ppt/notesMasters/notesMaster1.xml" Id="Ra286779686a548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8ca8d4f4fd4625" /><Relationship Type="http://schemas.openxmlformats.org/officeDocument/2006/relationships/notesMaster" Target="/ppt/notesMasters/notesMaster1.xml" Id="Rb70ab369eb814bf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1bd4f840f8d441b" /><Relationship Type="http://schemas.openxmlformats.org/officeDocument/2006/relationships/notesMaster" Target="/ppt/notesMasters/notesMaster1.xml" Id="Re8db9848270f424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9fc6add66b44e54" /><Relationship Type="http://schemas.openxmlformats.org/officeDocument/2006/relationships/notesMaster" Target="/ppt/notesMasters/notesMaster1.xml" Id="R362a538e8a86439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0281115fd5f4164" /><Relationship Type="http://schemas.openxmlformats.org/officeDocument/2006/relationships/notesMaster" Target="/ppt/notesMasters/notesMaster1.xml" Id="R1400aad3985549a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ff384d71e694b10" /><Relationship Type="http://schemas.openxmlformats.org/officeDocument/2006/relationships/notesMaster" Target="/ppt/notesMasters/notesMaster1.xml" Id="R5bf0b3fd8dd74a3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e3ea5e160f4247" /><Relationship Type="http://schemas.openxmlformats.org/officeDocument/2006/relationships/notesMaster" Target="/ppt/notesMasters/notesMaster1.xml" Id="Rb27a24bafb0449c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6d5a3cfb614451e" /><Relationship Type="http://schemas.openxmlformats.org/officeDocument/2006/relationships/notesMaster" Target="/ppt/notesMasters/notesMaster1.xml" Id="R37cf055e430444a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cee1c13d7344d6f" /><Relationship Type="http://schemas.openxmlformats.org/officeDocument/2006/relationships/notesMaster" Target="/ppt/notesMasters/notesMaster1.xml" Id="Re5b1e0ba48c149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1629e1a8b4040a1" /><Relationship Type="http://schemas.openxmlformats.org/officeDocument/2006/relationships/notesMaster" Target="/ppt/notesMasters/notesMaster1.xml" Id="R48600cd10fdb4f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聚合AI是平台品牌，Astra是本次重点介绍的模型。平台聚合多种模型接入方式，让用户在熟悉的工具中完成调用。品牌名称和“不降智，稳定，高速”的定位来自用户。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C:/Users/30214/Desktop/sub2本地/sub2新站/frontend/src/views/HomeView.vue:62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C:/Users/30214/Desktop/sub2本地/sub2新站/backend/internal/server/routes/gateway.go:196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聚合AI提供多种协议路由，统一管理密钥和用量。OpenAI兼容包括Responses和Chat Completions，另有Anthropic Messages与Gemini原生路由。可用模型以账号分组、权限和控制台列表为准。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C:/Users/30214/Desktop/sub2本地/sub2新站/frontend/src/views/HomeView.vue:62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C:/Users/30214/Desktop/sub2本地/sub2新站/backend/internal/server/routes/gateway.go:196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C:/Users/30214/Desktop/sub2本地/sub2新站/backend/internal/server/routes/gateway.go:339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Astra是用户指定的主推模型。项目客户端配置包含Astra模型标识，转发代码保留相应推理参数。编码协作、复杂分析与Agent任务是本页给出的使用方向，不构成与其他模型的能力排名或测试结论。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C:/Users/30214/Desktop/sub2本地/sub2新站/frontend/src/components/keys/UseKeyModal.vue:1328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C:/Users/30214/Desktop/sub2本地/sub2新站/backend/internal/service/openai_gateway_request_body.go:1022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里把“不降智”解释为本站转发实现中对Astra模型和推理设置的保留。代码及现有测试覆盖pro/max参数在重试与账号切换时保留，并在上游拒绝指定模式时保留错误。引用测试文件属于实现依据，本次未运行线上质量测试；不把转发设置等同于上游每次回答质量保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C:/Users/30214/Desktop/sub2本地/sub2新站/backend/internal/service/openai_gateway_request_body.go:1022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C:/Users/30214/Desktop/sub2本地/sub2新站/backend/internal/service/openai_astra_pro_retry_test.go:64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C:/Users/30214/Desktop/sub2本地/sub2新站/backend/internal/handler/openai_responses_astra_pro_failover_test.go:140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这一页是面向开发者的任务示例，展示如何组织输入与检查输出，不是Astra实际跑出的回答，也不是性能或正确率测评。讲解时可结合真实项目补充上下文，由用户核验模型给出的方案和代码。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C:/Users/30214/Desktop/sub2本地/sub2新站/frontend/src/views/HomeView.vue:62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自动重试与切换有明确条件，包括错误允许重试、请求可安全回放、存在合适账号并且未达到上限。页面不承诺零中断或无限重试。渠道监控提供状态及成功率，具体结果受样本、时间窗口和上游状态影响。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C:/Users/30214/Desktop/sub2本地/sub2新站/backend/internal/handler/openai_gateway_handler.go:883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C:/Users/30214/Desktop/sub2本地/sub2新站/backend/internal/handler/openai_responses_astra_pro_failover_test.go:140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C:/Users/30214/Desktop/sub2本地/sub2新站/frontend/src/views/user/ChannelStatusV2View.vue:196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流式输出要求客户端开启stream并且相应上游协议支持。用量记录展示首Token时间和总耗时。本页不引用未经采集的速度数字，不把渠道监控中TPM除以60得到的窗口吞吐量当作单请求生成速度。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C:/Users/30214/Desktop/sub2本地/sub2新站/backend/internal/service/openai_gateway_forward.go:1207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C:/Users/30214/Desktop/sub2本地/sub2新站/frontend/src/views/user/UsageView.vue:650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C:/Users/30214/Desktop/sub2本地/sub2新站/frontend/src/views/user/ChannelStatusV2View.vue:196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聚合平台统一提供模型列表、密钥管理与调用记录。用量记录包括输入输出及缓存Token和实际费用。可用模型按账号分组与权限确定，费用以实际配置和用量记录为准。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C:/Users/30214/Desktop/sub2本地/sub2新站/frontend/src/views/HomeView.vue:62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C:/Users/30214/Desktop/sub2本地/sub2新站/frontend/src/views/user/UsageView.vue:650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C:/Users/30214/Desktop/sub2本地/sub2新站/frontend/src/views/user/KeysView.vue:205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项目提供客户端配置辅助。适用于支持自定义Base URL的客户端和SDK。实际地址、密钥和模型标识从控制台复制，密钥权限需要覆盖所选模型分组。这里不公开任何用户密钥，也不填入未确认的站点域名。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C:/Users/30214/Desktop/sub2本地/sub2新站/frontend/src/components/keys/UseKeyModal.vue:941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C:/Users/30214/Desktop/sub2本地/sub2新站/frontend/src/components/keys/UseKeyModal.vue:1328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C:/Users/30214/Desktop/sub2本地/sub2新站/frontend/src/views/user/KeysView.vue:205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总结聚合AI的定位：Astra为主推模型，多模型聚合作为平台价值。用户可以在控制台创建API Key，并按对应协议接入常用工具。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C:/Users/30214/Desktop/sub2本地/sub2新站/frontend/src/views/HomeView.vue:62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C:/Users/30214/Desktop/sub2本地/sub2新站/frontend/src/components/keys/UseKeyModal.vue:941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89a6515f39442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a7b7263c62425f" /><Relationship Type="http://schemas.openxmlformats.org/officeDocument/2006/relationships/slideLayout" Target="/ppt/slideLayouts/slideLayout1.xml" Id="Re4b216c827ac41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4b216c827ac41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60f49b687e4d3f" /><Relationship Type="http://schemas.openxmlformats.org/officeDocument/2006/relationships/image" Target="/ppt/media/image.jpeg" Id="R21b1939969244232" /><Relationship Type="http://schemas.openxmlformats.org/officeDocument/2006/relationships/notesSlide" Target="/ppt/notesSlides/notesSlide1.xml" Id="R46ccefcb617945f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25ea0acdb94d07" /><Relationship Type="http://schemas.openxmlformats.org/officeDocument/2006/relationships/notesSlide" Target="/ppt/notesSlides/notesSlide2.xml" Id="R1e45c6683c854ba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c24f3f8bbf4aaf" /><Relationship Type="http://schemas.openxmlformats.org/officeDocument/2006/relationships/notesSlide" Target="/ppt/notesSlides/notesSlide3.xml" Id="R279b8eea012d4dc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69dd01acdc4a23" /><Relationship Type="http://schemas.openxmlformats.org/officeDocument/2006/relationships/notesSlide" Target="/ppt/notesSlides/notesSlide4.xml" Id="R8378cf7e37ea418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f79041c28a4840" /><Relationship Type="http://schemas.openxmlformats.org/officeDocument/2006/relationships/notesSlide" Target="/ppt/notesSlides/notesSlide5.xml" Id="R2b776e1c9a7046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b6dee93ec0429a" /><Relationship Type="http://schemas.openxmlformats.org/officeDocument/2006/relationships/notesSlide" Target="/ppt/notesSlides/notesSlide6.xml" Id="R7b8438f268574a0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a28b07496b4a4a" /><Relationship Type="http://schemas.openxmlformats.org/officeDocument/2006/relationships/image" Target="/ppt/media/image2.jpeg" Id="R4694915fb56f4bc5" /><Relationship Type="http://schemas.openxmlformats.org/officeDocument/2006/relationships/notesSlide" Target="/ppt/notesSlides/notesSlide7.xml" Id="R569142b4f62d478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1a368482d64065" /><Relationship Type="http://schemas.openxmlformats.org/officeDocument/2006/relationships/notesSlide" Target="/ppt/notesSlides/notesSlide8.xml" Id="R19199737c96a44c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ff6f1c1dac4ed5" /><Relationship Type="http://schemas.openxmlformats.org/officeDocument/2006/relationships/notesSlide" Target="/ppt/notesSlides/notesSlide9.xml" Id="Rcfb4204873e141b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015596577c465d" /><Relationship Type="http://schemas.openxmlformats.org/officeDocument/2006/relationships/image" Target="/ppt/media/image3.jpeg" Id="R01dd4902be6540ac" /><Relationship Type="http://schemas.openxmlformats.org/officeDocument/2006/relationships/notesSlide" Target="/ppt/notesSlides/notesSlide10.xml" Id="Rd5e5e0130f91490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b1939969244232"/>
          <a:stretch xmlns:a="http://schemas.openxmlformats.org/drawingml/2006/main"/>
        </p:blipFill>
        <p:spPr>
          <a:xfrm xmlns:a="http://schemas.openxmlformats.org/drawingml/2006/main">
            <a:off x="5476875" y="1800294"/>
            <a:ext cx="6715125" cy="3124063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BF8F2F36-E845-4D2D-8118-EA1777366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62100"/>
            <a:ext cx="6191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聚合AI</a:t>
            </a:r>
          </a:p>
        </p:txBody>
      </p:sp>
      <p:sp>
        <p:nvSpPr>
          <p:cNvPr id="3" name="featured-model">
            <a:extLst xmlns:a="http://schemas.openxmlformats.org/drawingml/2006/main">
              <a:ext uri="{FF2B5EF4-FFF2-40B4-BE49-F238E27FC236}">
                <a16:creationId xmlns:a16="http://schemas.microsoft.com/office/drawing/2014/main" id="{BAB16699-F68E-41A9-9A7C-31C79AEC1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14650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 主推模型</a:t>
            </a:r>
          </a:p>
        </p:txBody>
      </p:sp>
      <p:sp>
        <p:nvSpPr>
          <p:cNvPr id="4" name="brand-promise">
            <a:extLst xmlns:a="http://schemas.openxmlformats.org/drawingml/2006/main">
              <a:ext uri="{FF2B5EF4-FFF2-40B4-BE49-F238E27FC236}">
                <a16:creationId xmlns:a16="http://schemas.microsoft.com/office/drawing/2014/main" id="{6AA8F54F-CB90-460A-8A73-31F9D925A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0"/>
            <a:ext cx="523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不降智，稳定，高速</a:t>
            </a:r>
          </a:p>
        </p:txBody>
      </p:sp>
      <p:sp>
        <p:nvSpPr>
          <p:cNvPr id="5" name="platform-value">
            <a:extLst xmlns:a="http://schemas.openxmlformats.org/drawingml/2006/main">
              <a:ext uri="{FF2B5EF4-FFF2-40B4-BE49-F238E27FC236}">
                <a16:creationId xmlns:a16="http://schemas.microsoft.com/office/drawing/2014/main" id="{0979F407-49F8-41CE-A538-FEF744BB6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76900"/>
            <a:ext cx="514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多模型选择，统一接入</a:t>
            </a:r>
          </a:p>
        </p:txBody>
      </p:sp>
    </p:spTree>
    <p:extLst>
      <p:ext uri="{BB962C8B-B14F-4D97-AF65-F5344CB8AC3E}">
        <p14:creationId xmlns:p14="http://schemas.microsoft.com/office/powerpoint/2010/main" val="16314206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folio-2">
            <a:extLst xmlns:a="http://schemas.openxmlformats.org/drawingml/2006/main">
              <a:ext uri="{FF2B5EF4-FFF2-40B4-BE49-F238E27FC236}">
                <a16:creationId xmlns:a16="http://schemas.microsoft.com/office/drawing/2014/main" id="{E48ED236-107E-4E43-82FE-80C1A09F9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18AFC2E-7C48-4710-8978-2A689FEC6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多模型，一个入口</a:t>
            </a:r>
          </a:p>
        </p:txBody>
      </p:sp>
      <p:sp>
        <p:nvSpPr>
          <p:cNvPr id="3" name="platform-explanation">
            <a:extLst xmlns:a="http://schemas.openxmlformats.org/drawingml/2006/main">
              <a:ext uri="{FF2B5EF4-FFF2-40B4-BE49-F238E27FC236}">
                <a16:creationId xmlns:a16="http://schemas.microsoft.com/office/drawing/2014/main" id="{483022DB-B52D-4697-B62D-C389B85C8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57350"/>
            <a:ext cx="10668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模型接入、API Key、调用记录与费用管理，集中在聚合AI。</a:t>
            </a:r>
          </a:p>
        </p:txBody>
      </p:sp>
      <p:sp>
        <p:nvSpPr>
          <p:cNvPr id="4" name="featured-model-label">
            <a:extLst xmlns:a="http://schemas.openxmlformats.org/drawingml/2006/main">
              <a:ext uri="{FF2B5EF4-FFF2-40B4-BE49-F238E27FC236}">
                <a16:creationId xmlns:a16="http://schemas.microsoft.com/office/drawing/2014/main" id="{D09B050B-653D-4393-A0A9-B484E783F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99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本站主推</a:t>
            </a:r>
          </a:p>
        </p:txBody>
      </p:sp>
      <p:sp>
        <p:nvSpPr>
          <p:cNvPr id="5" name="astra-word">
            <a:extLst xmlns:a="http://schemas.openxmlformats.org/drawingml/2006/main">
              <a:ext uri="{FF2B5EF4-FFF2-40B4-BE49-F238E27FC236}">
                <a16:creationId xmlns:a16="http://schemas.microsoft.com/office/drawing/2014/main" id="{FE7F8A4A-5595-4E8C-9A09-D9742ED9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71850"/>
            <a:ext cx="4857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</a:t>
            </a:r>
          </a:p>
        </p:txBody>
      </p:sp>
      <p:sp>
        <p:nvSpPr>
          <p:cNvPr id="6" name="protocol-label">
            <a:extLst xmlns:a="http://schemas.openxmlformats.org/drawingml/2006/main">
              <a:ext uri="{FF2B5EF4-FFF2-40B4-BE49-F238E27FC236}">
                <a16:creationId xmlns:a16="http://schemas.microsoft.com/office/drawing/2014/main" id="{4F467D4B-5397-42D3-A8C1-FDCFD1965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686050"/>
            <a:ext cx="4857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支持多种接入协议</a:t>
            </a:r>
          </a:p>
        </p:txBody>
      </p:sp>
      <p:sp>
        <p:nvSpPr>
          <p:cNvPr id="7" name="protocol-openai">
            <a:extLst xmlns:a="http://schemas.openxmlformats.org/drawingml/2006/main">
              <a:ext uri="{FF2B5EF4-FFF2-40B4-BE49-F238E27FC236}">
                <a16:creationId xmlns:a16="http://schemas.microsoft.com/office/drawing/2014/main" id="{9F3D41CD-EC1E-4699-8E70-1A00BAAD0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257550"/>
            <a:ext cx="4857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OpenAI 兼容</a:t>
            </a:r>
          </a:p>
        </p:txBody>
      </p:sp>
      <p:sp>
        <p:nvSpPr>
          <p:cNvPr id="8" name="protocol-anthropic">
            <a:extLst xmlns:a="http://schemas.openxmlformats.org/drawingml/2006/main">
              <a:ext uri="{FF2B5EF4-FFF2-40B4-BE49-F238E27FC236}">
                <a16:creationId xmlns:a16="http://schemas.microsoft.com/office/drawing/2014/main" id="{12995657-42EE-43F2-A58F-E27BCA0E9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924300"/>
            <a:ext cx="4857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Anthropic Messages</a:t>
            </a:r>
          </a:p>
        </p:txBody>
      </p:sp>
      <p:sp>
        <p:nvSpPr>
          <p:cNvPr id="9" name="protocol-gemini">
            <a:extLst xmlns:a="http://schemas.openxmlformats.org/drawingml/2006/main">
              <a:ext uri="{FF2B5EF4-FFF2-40B4-BE49-F238E27FC236}">
                <a16:creationId xmlns:a16="http://schemas.microsoft.com/office/drawing/2014/main" id="{0329EDB7-2AC3-4022-A43A-AD96C97C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591050"/>
            <a:ext cx="48577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Gemini 原生</a:t>
            </a:r>
          </a:p>
        </p:txBody>
      </p:sp>
      <p:sp>
        <p:nvSpPr>
          <p:cNvPr id="10" name="platform-takeaway">
            <a:extLst xmlns:a="http://schemas.openxmlformats.org/drawingml/2006/main">
              <a:ext uri="{FF2B5EF4-FFF2-40B4-BE49-F238E27FC236}">
                <a16:creationId xmlns:a16="http://schemas.microsoft.com/office/drawing/2014/main" id="{A5B1C3BD-5F40-4714-A631-59B976679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67375"/>
            <a:ext cx="10191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按任务选择模型，沿用熟悉的工具。</a:t>
            </a:r>
          </a:p>
        </p:txBody>
      </p:sp>
    </p:spTree>
    <p:extLst>
      <p:ext uri="{BB962C8B-B14F-4D97-AF65-F5344CB8AC3E}">
        <p14:creationId xmlns:p14="http://schemas.microsoft.com/office/powerpoint/2010/main" val="8055710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folio-3">
            <a:extLst xmlns:a="http://schemas.openxmlformats.org/drawingml/2006/main">
              <a:ext uri="{FF2B5EF4-FFF2-40B4-BE49-F238E27FC236}">
                <a16:creationId xmlns:a16="http://schemas.microsoft.com/office/drawing/2014/main" id="{6F045BBD-60A4-43F3-BD25-A4094AA0F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" name="model-section-label">
            <a:extLst xmlns:a="http://schemas.openxmlformats.org/drawingml/2006/main">
              <a:ext uri="{FF2B5EF4-FFF2-40B4-BE49-F238E27FC236}">
                <a16:creationId xmlns:a16="http://schemas.microsoft.com/office/drawing/2014/main" id="{BC512AA1-E94F-442F-86C4-4FF141590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38200"/>
            <a:ext cx="695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聚合AI 主推模型</a:t>
            </a:r>
          </a:p>
        </p:txBody>
      </p:sp>
      <p:sp>
        <p:nvSpPr>
          <p:cNvPr id="3" name="astra-hero">
            <a:extLst xmlns:a="http://schemas.openxmlformats.org/drawingml/2006/main">
              <a:ext uri="{FF2B5EF4-FFF2-40B4-BE49-F238E27FC236}">
                <a16:creationId xmlns:a16="http://schemas.microsoft.com/office/drawing/2014/main" id="{3421912D-43CC-46BE-80AB-04F05487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744200" cy="1724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2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2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</a:t>
            </a:r>
          </a:p>
        </p:txBody>
      </p:sp>
      <p:sp>
        <p:nvSpPr>
          <p:cNvPr id="4" name="astra-positioning">
            <a:extLst xmlns:a="http://schemas.openxmlformats.org/drawingml/2006/main">
              <a:ext uri="{FF2B5EF4-FFF2-40B4-BE49-F238E27FC236}">
                <a16:creationId xmlns:a16="http://schemas.microsoft.com/office/drawing/2014/main" id="{1959A5F8-23E1-4C6A-B974-413AC426C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把 Astra 接入你的工作流</a:t>
            </a:r>
          </a:p>
        </p:txBody>
      </p:sp>
      <p:sp>
        <p:nvSpPr>
          <p:cNvPr id="5" name="astra-settings">
            <a:extLst xmlns:a="http://schemas.openxmlformats.org/drawingml/2006/main">
              <a:ext uri="{FF2B5EF4-FFF2-40B4-BE49-F238E27FC236}">
                <a16:creationId xmlns:a16="http://schemas.microsoft.com/office/drawing/2014/main" id="{1BE999A2-4477-4CB0-B7BD-C6430E409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38625"/>
            <a:ext cx="723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按所选模型与推理设置发起调用。</a:t>
            </a:r>
          </a:p>
        </p:txBody>
      </p:sp>
      <p:sp>
        <p:nvSpPr>
          <p:cNvPr id="6" name="task-coding">
            <a:extLst xmlns:a="http://schemas.openxmlformats.org/drawingml/2006/main">
              <a:ext uri="{FF2B5EF4-FFF2-40B4-BE49-F238E27FC236}">
                <a16:creationId xmlns:a16="http://schemas.microsoft.com/office/drawing/2014/main" id="{32891D36-40B7-4044-8A5E-7CAE74CB3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81650"/>
            <a:ext cx="2076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编码协作</a:t>
            </a:r>
          </a:p>
        </p:txBody>
      </p:sp>
      <p:sp>
        <p:nvSpPr>
          <p:cNvPr id="7" name="task-analysis">
            <a:extLst xmlns:a="http://schemas.openxmlformats.org/drawingml/2006/main">
              <a:ext uri="{FF2B5EF4-FFF2-40B4-BE49-F238E27FC236}">
                <a16:creationId xmlns:a16="http://schemas.microsoft.com/office/drawing/2014/main" id="{EC5E9AB8-5901-4653-800D-1EED49113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6075" y="5581650"/>
            <a:ext cx="20764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复杂分析</a:t>
            </a:r>
          </a:p>
        </p:txBody>
      </p:sp>
      <p:sp>
        <p:nvSpPr>
          <p:cNvPr id="8" name="task-agent">
            <a:extLst xmlns:a="http://schemas.openxmlformats.org/drawingml/2006/main">
              <a:ext uri="{FF2B5EF4-FFF2-40B4-BE49-F238E27FC236}">
                <a16:creationId xmlns:a16="http://schemas.microsoft.com/office/drawing/2014/main" id="{F89659A4-7E17-4EA2-A22A-6A209FDF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58165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Agent 任务</a:t>
            </a:r>
          </a:p>
        </p:txBody>
      </p:sp>
    </p:spTree>
    <p:extLst>
      <p:ext uri="{BB962C8B-B14F-4D97-AF65-F5344CB8AC3E}">
        <p14:creationId xmlns:p14="http://schemas.microsoft.com/office/powerpoint/2010/main" val="11553195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folio-4">
            <a:extLst xmlns:a="http://schemas.openxmlformats.org/drawingml/2006/main">
              <a:ext uri="{FF2B5EF4-FFF2-40B4-BE49-F238E27FC236}">
                <a16:creationId xmlns:a16="http://schemas.microsoft.com/office/drawing/2014/main" id="{71420801-61F5-4607-9C6F-C3E3BCFA3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5446CFD-DF32-4D39-B410-1E77A33C5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不降智，落实到每次转发</a:t>
            </a:r>
          </a:p>
        </p:txBody>
      </p:sp>
      <p:sp>
        <p:nvSpPr>
          <p:cNvPr id="3" name="preserve-model">
            <a:extLst xmlns:a="http://schemas.openxmlformats.org/drawingml/2006/main">
              <a:ext uri="{FF2B5EF4-FFF2-40B4-BE49-F238E27FC236}">
                <a16:creationId xmlns:a16="http://schemas.microsoft.com/office/drawing/2014/main" id="{18A1FC79-CF55-4424-BE96-BC4D234F2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38400"/>
            <a:ext cx="6000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保留模型选择</a:t>
            </a:r>
          </a:p>
        </p:txBody>
      </p:sp>
      <p:sp>
        <p:nvSpPr>
          <p:cNvPr id="4" name="preserve-reasoning">
            <a:extLst xmlns:a="http://schemas.openxmlformats.org/drawingml/2006/main">
              <a:ext uri="{FF2B5EF4-FFF2-40B4-BE49-F238E27FC236}">
                <a16:creationId xmlns:a16="http://schemas.microsoft.com/office/drawing/2014/main" id="{641922D9-31DD-43B8-9B35-8A8D585D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86150"/>
            <a:ext cx="6000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保留推理设置</a:t>
            </a:r>
          </a:p>
        </p:txBody>
      </p:sp>
      <p:sp>
        <p:nvSpPr>
          <p:cNvPr id="5" name="settings-body-1">
            <a:extLst xmlns:a="http://schemas.openxmlformats.org/drawingml/2006/main">
              <a:ext uri="{FF2B5EF4-FFF2-40B4-BE49-F238E27FC236}">
                <a16:creationId xmlns:a16="http://schemas.microsoft.com/office/drawing/2014/main" id="{44952B03-46AB-4611-B63C-DCC470BC8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505075"/>
            <a:ext cx="44672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Astra 请求在转发、重试与账号</a:t>
            </a:r>
          </a:p>
        </p:txBody>
      </p:sp>
      <p:sp>
        <p:nvSpPr>
          <p:cNvPr id="6" name="settings-body-2">
            <a:extLst xmlns:a="http://schemas.openxmlformats.org/drawingml/2006/main">
              <a:ext uri="{FF2B5EF4-FFF2-40B4-BE49-F238E27FC236}">
                <a16:creationId xmlns:a16="http://schemas.microsoft.com/office/drawing/2014/main" id="{7B8B5AEB-7C9B-449F-8588-7277976B5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933700"/>
            <a:ext cx="44672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切换过程中保留模型和推理参数。</a:t>
            </a:r>
          </a:p>
        </p:txBody>
      </p:sp>
      <p:sp>
        <p:nvSpPr>
          <p:cNvPr id="7" name="mode-rejected-1">
            <a:extLst xmlns:a="http://schemas.openxmlformats.org/drawingml/2006/main">
              <a:ext uri="{FF2B5EF4-FFF2-40B4-BE49-F238E27FC236}">
                <a16:creationId xmlns:a16="http://schemas.microsoft.com/office/drawing/2014/main" id="{AA9B7180-67E8-4D51-9116-5EE38BC5C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3924300"/>
            <a:ext cx="44672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上游拒绝指定推理模式时，</a:t>
            </a:r>
          </a:p>
        </p:txBody>
      </p:sp>
      <p:sp>
        <p:nvSpPr>
          <p:cNvPr id="8" name="mode-rejected-2">
            <a:extLst xmlns:a="http://schemas.openxmlformats.org/drawingml/2006/main">
              <a:ext uri="{FF2B5EF4-FFF2-40B4-BE49-F238E27FC236}">
                <a16:creationId xmlns:a16="http://schemas.microsoft.com/office/drawing/2014/main" id="{C751DD7A-DE00-43A2-BA86-CD8CD1CDB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4352925"/>
            <a:ext cx="44672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返回明确错误。</a:t>
            </a:r>
          </a:p>
        </p:txBody>
      </p:sp>
    </p:spTree>
    <p:extLst>
      <p:ext uri="{BB962C8B-B14F-4D97-AF65-F5344CB8AC3E}">
        <p14:creationId xmlns:p14="http://schemas.microsoft.com/office/powerpoint/2010/main" val="9044000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folio-5">
            <a:extLst xmlns:a="http://schemas.openxmlformats.org/drawingml/2006/main">
              <a:ext uri="{FF2B5EF4-FFF2-40B4-BE49-F238E27FC236}">
                <a16:creationId xmlns:a16="http://schemas.microsoft.com/office/drawing/2014/main" id="{E70FF95C-2C06-4D8D-B412-2163C8601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BBA0C47-1512-49B1-BE8A-8AB2AD3A7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 工作流示例</a:t>
            </a:r>
          </a:p>
        </p:txBody>
      </p:sp>
      <p:sp>
        <p:nvSpPr>
          <p:cNvPr id="3" name="sample-task-line-1">
            <a:extLst xmlns:a="http://schemas.openxmlformats.org/drawingml/2006/main">
              <a:ext uri="{FF2B5EF4-FFF2-40B4-BE49-F238E27FC236}">
                <a16:creationId xmlns:a16="http://schemas.microsoft.com/office/drawing/2014/main" id="{3977A09D-CA8A-4F5C-97A0-88254B2E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81225"/>
            <a:ext cx="107442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为已有项目增加登录能力</a:t>
            </a:r>
          </a:p>
        </p:txBody>
      </p:sp>
      <p:sp>
        <p:nvSpPr>
          <p:cNvPr id="4" name="sample-task-line-2">
            <a:extLst xmlns:a="http://schemas.openxmlformats.org/drawingml/2006/main">
              <a:ext uri="{FF2B5EF4-FFF2-40B4-BE49-F238E27FC236}">
                <a16:creationId xmlns:a16="http://schemas.microsoft.com/office/drawing/2014/main" id="{F8176591-AE2C-4E82-B9DC-318CBF5B6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81325"/>
            <a:ext cx="107442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兼顾权限、异常处理与验证</a:t>
            </a:r>
          </a:p>
        </p:txBody>
      </p:sp>
      <p:sp>
        <p:nvSpPr>
          <p:cNvPr id="5" name="context-label">
            <a:extLst xmlns:a="http://schemas.openxmlformats.org/drawingml/2006/main">
              <a:ext uri="{FF2B5EF4-FFF2-40B4-BE49-F238E27FC236}">
                <a16:creationId xmlns:a16="http://schemas.microsoft.com/office/drawing/2014/main" id="{BE514AE8-FFB5-4152-B996-4C6E36675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38650"/>
            <a:ext cx="5238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给模型的上下文</a:t>
            </a:r>
          </a:p>
        </p:txBody>
      </p:sp>
      <p:sp>
        <p:nvSpPr>
          <p:cNvPr id="6" name="context-body-1">
            <a:extLst xmlns:a="http://schemas.openxmlformats.org/drawingml/2006/main">
              <a:ext uri="{FF2B5EF4-FFF2-40B4-BE49-F238E27FC236}">
                <a16:creationId xmlns:a16="http://schemas.microsoft.com/office/drawing/2014/main" id="{5B56030F-F3BB-4AC2-84C7-31A29C024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81575"/>
            <a:ext cx="523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现有代码、技术栈、约束</a:t>
            </a:r>
          </a:p>
        </p:txBody>
      </p:sp>
      <p:sp>
        <p:nvSpPr>
          <p:cNvPr id="7" name="context-body-2">
            <a:extLst xmlns:a="http://schemas.openxmlformats.org/drawingml/2006/main">
              <a:ext uri="{FF2B5EF4-FFF2-40B4-BE49-F238E27FC236}">
                <a16:creationId xmlns:a16="http://schemas.microsoft.com/office/drawing/2014/main" id="{72BAFDCC-9D9F-4E1B-BD09-275B6804B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81625"/>
            <a:ext cx="523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与验收要求。</a:t>
            </a:r>
          </a:p>
        </p:txBody>
      </p:sp>
      <p:sp>
        <p:nvSpPr>
          <p:cNvPr id="8" name="review-label">
            <a:extLst xmlns:a="http://schemas.openxmlformats.org/drawingml/2006/main">
              <a:ext uri="{FF2B5EF4-FFF2-40B4-BE49-F238E27FC236}">
                <a16:creationId xmlns:a16="http://schemas.microsoft.com/office/drawing/2014/main" id="{8E49778D-4B3D-4ABD-B843-A7BDB69B9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4438650"/>
            <a:ext cx="495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你要检查的结果</a:t>
            </a:r>
          </a:p>
        </p:txBody>
      </p:sp>
      <p:sp>
        <p:nvSpPr>
          <p:cNvPr id="9" name="review-body-1">
            <a:extLst xmlns:a="http://schemas.openxmlformats.org/drawingml/2006/main">
              <a:ext uri="{FF2B5EF4-FFF2-40B4-BE49-F238E27FC236}">
                <a16:creationId xmlns:a16="http://schemas.microsoft.com/office/drawing/2014/main" id="{FA5F558C-C7D0-4372-8F58-C2F4CD793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4981575"/>
            <a:ext cx="495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实现方案、代码修改、验证步骤</a:t>
            </a:r>
          </a:p>
        </p:txBody>
      </p:sp>
      <p:sp>
        <p:nvSpPr>
          <p:cNvPr id="10" name="review-body-2">
            <a:extLst xmlns:a="http://schemas.openxmlformats.org/drawingml/2006/main">
              <a:ext uri="{FF2B5EF4-FFF2-40B4-BE49-F238E27FC236}">
                <a16:creationId xmlns:a16="http://schemas.microsoft.com/office/drawing/2014/main" id="{21AAF642-90E7-4E6C-96EB-8781DD04D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5381625"/>
            <a:ext cx="495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与边界说明。</a:t>
            </a:r>
          </a:p>
        </p:txBody>
      </p:sp>
    </p:spTree>
    <p:extLst>
      <p:ext uri="{BB962C8B-B14F-4D97-AF65-F5344CB8AC3E}">
        <p14:creationId xmlns:p14="http://schemas.microsoft.com/office/powerpoint/2010/main" val="9021776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folio-6">
            <a:extLst xmlns:a="http://schemas.openxmlformats.org/drawingml/2006/main">
              <a:ext uri="{FF2B5EF4-FFF2-40B4-BE49-F238E27FC236}">
                <a16:creationId xmlns:a16="http://schemas.microsoft.com/office/drawing/2014/main" id="{B6DFF1B2-79A2-42BC-9809-564164D10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FFBA40F-DC30-42C0-85A8-84984CED3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稳定，来自可恢复的调用</a:t>
            </a:r>
          </a:p>
        </p:txBody>
      </p:sp>
      <p:sp>
        <p:nvSpPr>
          <p:cNvPr id="3" name="recovery-condition">
            <a:extLst xmlns:a="http://schemas.openxmlformats.org/drawingml/2006/main">
              <a:ext uri="{FF2B5EF4-FFF2-40B4-BE49-F238E27FC236}">
                <a16:creationId xmlns:a16="http://schemas.microsoft.com/office/drawing/2014/main" id="{E385BD59-7EB9-43B1-A575-DB43BBDE9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47825"/>
            <a:ext cx="107442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请求条件允许时，平台识别可重试故障，并尝试切换合适账号。</a:t>
            </a:r>
          </a:p>
        </p:txBody>
      </p:sp>
      <p:sp>
        <p:nvSpPr>
          <p:cNvPr id="4" name="recovery-number-01">
            <a:extLst xmlns:a="http://schemas.openxmlformats.org/drawingml/2006/main">
              <a:ext uri="{FF2B5EF4-FFF2-40B4-BE49-F238E27FC236}">
                <a16:creationId xmlns:a16="http://schemas.microsoft.com/office/drawing/2014/main" id="{97C54806-9F65-46AF-8E83-205EDB30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47975"/>
            <a:ext cx="30480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recovery-label-01">
            <a:extLst xmlns:a="http://schemas.openxmlformats.org/drawingml/2006/main">
              <a:ext uri="{FF2B5EF4-FFF2-40B4-BE49-F238E27FC236}">
                <a16:creationId xmlns:a16="http://schemas.microsoft.com/office/drawing/2014/main" id="{FBA2BFC4-50FC-4F95-9714-0AB30547C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00500"/>
            <a:ext cx="3143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识别异常</a:t>
            </a:r>
          </a:p>
        </p:txBody>
      </p:sp>
      <p:sp>
        <p:nvSpPr>
          <p:cNvPr id="6" name="recovery-detail-01">
            <a:extLst xmlns:a="http://schemas.openxmlformats.org/drawingml/2006/main">
              <a:ext uri="{FF2B5EF4-FFF2-40B4-BE49-F238E27FC236}">
                <a16:creationId xmlns:a16="http://schemas.microsoft.com/office/drawing/2014/main" id="{F6DD1432-416D-4E52-ACDE-9612B1FAD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48200"/>
            <a:ext cx="3238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判断请求是否可以重试</a:t>
            </a:r>
          </a:p>
        </p:txBody>
      </p:sp>
      <p:sp>
        <p:nvSpPr>
          <p:cNvPr id="7" name="recovery-number-02">
            <a:extLst xmlns:a="http://schemas.openxmlformats.org/drawingml/2006/main">
              <a:ext uri="{FF2B5EF4-FFF2-40B4-BE49-F238E27FC236}">
                <a16:creationId xmlns:a16="http://schemas.microsoft.com/office/drawing/2014/main" id="{D4795007-5E5B-49F6-88C2-262A5572D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2847975"/>
            <a:ext cx="30480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recovery-label-02">
            <a:extLst xmlns:a="http://schemas.openxmlformats.org/drawingml/2006/main">
              <a:ext uri="{FF2B5EF4-FFF2-40B4-BE49-F238E27FC236}">
                <a16:creationId xmlns:a16="http://schemas.microsoft.com/office/drawing/2014/main" id="{1E83E4DF-52D3-4C8F-A24F-18D0D61BF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4000500"/>
            <a:ext cx="3143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切换账号</a:t>
            </a:r>
          </a:p>
        </p:txBody>
      </p:sp>
      <p:sp>
        <p:nvSpPr>
          <p:cNvPr id="9" name="recovery-detail-02">
            <a:extLst xmlns:a="http://schemas.openxmlformats.org/drawingml/2006/main">
              <a:ext uri="{FF2B5EF4-FFF2-40B4-BE49-F238E27FC236}">
                <a16:creationId xmlns:a16="http://schemas.microsoft.com/office/drawing/2014/main" id="{28E2129E-0498-4E0C-8CB1-FE9BA3DB5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4648200"/>
            <a:ext cx="3238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选择当前可用的账号</a:t>
            </a:r>
          </a:p>
        </p:txBody>
      </p:sp>
      <p:sp>
        <p:nvSpPr>
          <p:cNvPr id="10" name="recovery-number-03">
            <a:extLst xmlns:a="http://schemas.openxmlformats.org/drawingml/2006/main">
              <a:ext uri="{FF2B5EF4-FFF2-40B4-BE49-F238E27FC236}">
                <a16:creationId xmlns:a16="http://schemas.microsoft.com/office/drawing/2014/main" id="{D5FF089E-4FAE-4A8D-99CB-FEF74EC59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847975"/>
            <a:ext cx="304800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7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1" name="recovery-label-03">
            <a:extLst xmlns:a="http://schemas.openxmlformats.org/drawingml/2006/main">
              <a:ext uri="{FF2B5EF4-FFF2-40B4-BE49-F238E27FC236}">
                <a16:creationId xmlns:a16="http://schemas.microsoft.com/office/drawing/2014/main" id="{34C2039D-A728-4B7A-AA9C-C2341AA2D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000500"/>
            <a:ext cx="3143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保持设置</a:t>
            </a:r>
          </a:p>
        </p:txBody>
      </p:sp>
      <p:sp>
        <p:nvSpPr>
          <p:cNvPr id="12" name="recovery-detail-03">
            <a:extLst xmlns:a="http://schemas.openxmlformats.org/drawingml/2006/main">
              <a:ext uri="{FF2B5EF4-FFF2-40B4-BE49-F238E27FC236}">
                <a16:creationId xmlns:a16="http://schemas.microsoft.com/office/drawing/2014/main" id="{EE73CAAE-FE35-4DB1-82AE-2BFFA3769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648200"/>
            <a:ext cx="3238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继续保留 Astra 推理参数</a:t>
            </a:r>
          </a:p>
        </p:txBody>
      </p:sp>
      <p:sp>
        <p:nvSpPr>
          <p:cNvPr id="13" name="recovery-monitor">
            <a:extLst xmlns:a="http://schemas.openxmlformats.org/drawingml/2006/main">
              <a:ext uri="{FF2B5EF4-FFF2-40B4-BE49-F238E27FC236}">
                <a16:creationId xmlns:a16="http://schemas.microsoft.com/office/drawing/2014/main" id="{2091251F-C277-443E-8DA6-22D3EE899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34050"/>
            <a:ext cx="990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渠道状态与成功率可查看。</a:t>
            </a:r>
          </a:p>
        </p:txBody>
      </p:sp>
    </p:spTree>
    <p:extLst>
      <p:ext uri="{BB962C8B-B14F-4D97-AF65-F5344CB8AC3E}">
        <p14:creationId xmlns:p14="http://schemas.microsoft.com/office/powerpoint/2010/main" val="14614711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folio-7">
            <a:extLst xmlns:a="http://schemas.openxmlformats.org/drawingml/2006/main">
              <a:ext uri="{FF2B5EF4-FFF2-40B4-BE49-F238E27FC236}">
                <a16:creationId xmlns:a16="http://schemas.microsoft.com/office/drawing/2014/main" id="{A52B76F4-6224-4D3C-B98D-7F851D2A0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7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94915fb56f4bc5"/>
          <a:srcRect xmlns:a="http://schemas.openxmlformats.org/drawingml/2006/main" l="0" t="23799" r="0" b="2379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24625" y="4267200"/>
            <a:ext cx="4943475" cy="1724025"/>
          </a:xfrm>
          <a:prstGeom xmlns:a="http://schemas.openxmlformats.org/drawingml/2006/main" prst="rect">
            <a:avLst/>
          </a:prstGeom>
        </p:spPr>
      </p:pic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99A720E-524B-4326-8850-439BA1819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高速响应，进度看得见</a:t>
            </a:r>
          </a:p>
        </p:txBody>
      </p:sp>
      <p:sp>
        <p:nvSpPr>
          <p:cNvPr id="4" name="stream-label">
            <a:extLst xmlns:a="http://schemas.openxmlformats.org/drawingml/2006/main">
              <a:ext uri="{FF2B5EF4-FFF2-40B4-BE49-F238E27FC236}">
                <a16:creationId xmlns:a16="http://schemas.microsoft.com/office/drawing/2014/main" id="{6ED58A6E-8629-4CFF-93C4-06A4A48FB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24100"/>
            <a:ext cx="4953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流式输出</a:t>
            </a:r>
          </a:p>
        </p:txBody>
      </p:sp>
      <p:sp>
        <p:nvSpPr>
          <p:cNvPr id="5" name="stream-description-1">
            <a:extLst xmlns:a="http://schemas.openxmlformats.org/drawingml/2006/main">
              <a:ext uri="{FF2B5EF4-FFF2-40B4-BE49-F238E27FC236}">
                <a16:creationId xmlns:a16="http://schemas.microsoft.com/office/drawing/2014/main" id="{57CF9FEE-6EAA-414E-BA69-86F07601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52775"/>
            <a:ext cx="52863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开启流式请求，</a:t>
            </a:r>
          </a:p>
        </p:txBody>
      </p:sp>
      <p:sp>
        <p:nvSpPr>
          <p:cNvPr id="6" name="stream-description-2">
            <a:extLst xmlns:a="http://schemas.openxmlformats.org/drawingml/2006/main">
              <a:ext uri="{FF2B5EF4-FFF2-40B4-BE49-F238E27FC236}">
                <a16:creationId xmlns:a16="http://schemas.microsoft.com/office/drawing/2014/main" id="{49563BF2-349D-4770-9ECE-8D7173EA9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00450"/>
            <a:ext cx="52863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生成内容逐步返回。</a:t>
            </a:r>
          </a:p>
        </p:txBody>
      </p:sp>
      <p:sp>
        <p:nvSpPr>
          <p:cNvPr id="7" name="latency-label">
            <a:extLst xmlns:a="http://schemas.openxmlformats.org/drawingml/2006/main">
              <a:ext uri="{FF2B5EF4-FFF2-40B4-BE49-F238E27FC236}">
                <a16:creationId xmlns:a16="http://schemas.microsoft.com/office/drawing/2014/main" id="{FC551F83-32E6-4E12-B0AE-C38DFFC60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324100"/>
            <a:ext cx="49339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响应可查</a:t>
            </a:r>
          </a:p>
        </p:txBody>
      </p:sp>
      <p:sp>
        <p:nvSpPr>
          <p:cNvPr id="8" name="latency-description-1">
            <a:extLst xmlns:a="http://schemas.openxmlformats.org/drawingml/2006/main">
              <a:ext uri="{FF2B5EF4-FFF2-40B4-BE49-F238E27FC236}">
                <a16:creationId xmlns:a16="http://schemas.microsoft.com/office/drawing/2014/main" id="{512A16CB-CA83-4348-92CF-DC1288B30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152775"/>
            <a:ext cx="49339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首 Token 与总耗时，</a:t>
            </a:r>
          </a:p>
        </p:txBody>
      </p:sp>
      <p:sp>
        <p:nvSpPr>
          <p:cNvPr id="9" name="latency-description-2">
            <a:extLst xmlns:a="http://schemas.openxmlformats.org/drawingml/2006/main">
              <a:ext uri="{FF2B5EF4-FFF2-40B4-BE49-F238E27FC236}">
                <a16:creationId xmlns:a16="http://schemas.microsoft.com/office/drawing/2014/main" id="{9D662E7C-E696-4118-AF9B-1D70F2849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600450"/>
            <a:ext cx="49339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可在用量记录中核对。</a:t>
            </a:r>
          </a:p>
        </p:txBody>
      </p:sp>
      <p:sp>
        <p:nvSpPr>
          <p:cNvPr id="10" name="stream-closing-1">
            <a:extLst xmlns:a="http://schemas.openxmlformats.org/drawingml/2006/main">
              <a:ext uri="{FF2B5EF4-FFF2-40B4-BE49-F238E27FC236}">
                <a16:creationId xmlns:a16="http://schemas.microsoft.com/office/drawing/2014/main" id="{6D13B3B4-B1AF-43AA-BC0D-8B51BDBAC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10150"/>
            <a:ext cx="523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使用过程更直观，</a:t>
            </a:r>
          </a:p>
        </p:txBody>
      </p:sp>
      <p:sp>
        <p:nvSpPr>
          <p:cNvPr id="11" name="stream-closing-2">
            <a:extLst xmlns:a="http://schemas.openxmlformats.org/drawingml/2006/main">
              <a:ext uri="{FF2B5EF4-FFF2-40B4-BE49-F238E27FC236}">
                <a16:creationId xmlns:a16="http://schemas.microsoft.com/office/drawing/2014/main" id="{AF5AF34B-E89B-4588-858D-E8599AE3B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419725"/>
            <a:ext cx="523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响应表现有记录。</a:t>
            </a:r>
          </a:p>
        </p:txBody>
      </p:sp>
    </p:spTree>
    <p:extLst>
      <p:ext uri="{BB962C8B-B14F-4D97-AF65-F5344CB8AC3E}">
        <p14:creationId xmlns:p14="http://schemas.microsoft.com/office/powerpoint/2010/main" val="15848208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folio-8">
            <a:extLst xmlns:a="http://schemas.openxmlformats.org/drawingml/2006/main">
              <a:ext uri="{FF2B5EF4-FFF2-40B4-BE49-F238E27FC236}">
                <a16:creationId xmlns:a16="http://schemas.microsoft.com/office/drawing/2014/main" id="{963B6C5D-EC87-4D75-9F72-D11297F7F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8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4B550E0-A8A1-4CA9-A506-6570D47A3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多模型接入，调用清楚可查</a:t>
            </a:r>
          </a:p>
        </p:txBody>
      </p:sp>
      <p:sp>
        <p:nvSpPr>
          <p:cNvPr id="3" name="models-label">
            <a:extLst xmlns:a="http://schemas.openxmlformats.org/drawingml/2006/main">
              <a:ext uri="{FF2B5EF4-FFF2-40B4-BE49-F238E27FC236}">
                <a16:creationId xmlns:a16="http://schemas.microsoft.com/office/drawing/2014/main" id="{3E50E161-BAB2-4BBB-A31C-E7FDF61D5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257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按任务选模型</a:t>
            </a:r>
          </a:p>
        </p:txBody>
      </p:sp>
      <p:sp>
        <p:nvSpPr>
          <p:cNvPr id="4" name="models-description-1">
            <a:extLst xmlns:a="http://schemas.openxmlformats.org/drawingml/2006/main">
              <a:ext uri="{FF2B5EF4-FFF2-40B4-BE49-F238E27FC236}">
                <a16:creationId xmlns:a16="http://schemas.microsoft.com/office/drawing/2014/main" id="{F9637EF5-726E-4AE1-9A7D-C572181B1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76625"/>
            <a:ext cx="5257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通过控制台查看可用模型，</a:t>
            </a:r>
          </a:p>
        </p:txBody>
      </p:sp>
      <p:sp>
        <p:nvSpPr>
          <p:cNvPr id="5" name="models-description-2">
            <a:extLst xmlns:a="http://schemas.openxmlformats.org/drawingml/2006/main">
              <a:ext uri="{FF2B5EF4-FFF2-40B4-BE49-F238E27FC236}">
                <a16:creationId xmlns:a16="http://schemas.microsoft.com/office/drawing/2014/main" id="{4D07E86C-B1D3-40CE-83EC-188065C7E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24300"/>
            <a:ext cx="5257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选择适合当前任务的配置。</a:t>
            </a:r>
          </a:p>
        </p:txBody>
      </p:sp>
      <p:sp>
        <p:nvSpPr>
          <p:cNvPr id="6" name="usage-label">
            <a:extLst xmlns:a="http://schemas.openxmlformats.org/drawingml/2006/main">
              <a:ext uri="{FF2B5EF4-FFF2-40B4-BE49-F238E27FC236}">
                <a16:creationId xmlns:a16="http://schemas.microsoft.com/office/drawing/2014/main" id="{08894FDA-16F2-43D2-9F8F-D12DACCBE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19375"/>
            <a:ext cx="4953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按记录看消耗</a:t>
            </a:r>
          </a:p>
        </p:txBody>
      </p:sp>
      <p:sp>
        <p:nvSpPr>
          <p:cNvPr id="7" name="usage-description-1">
            <a:extLst xmlns:a="http://schemas.openxmlformats.org/drawingml/2006/main">
              <a:ext uri="{FF2B5EF4-FFF2-40B4-BE49-F238E27FC236}">
                <a16:creationId xmlns:a16="http://schemas.microsoft.com/office/drawing/2014/main" id="{F96698D1-3572-49A2-932A-F9EFE872F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476625"/>
            <a:ext cx="4953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模型、Token 和实际扣费，</a:t>
            </a:r>
          </a:p>
        </p:txBody>
      </p:sp>
      <p:sp>
        <p:nvSpPr>
          <p:cNvPr id="8" name="usage-description-2">
            <a:extLst xmlns:a="http://schemas.openxmlformats.org/drawingml/2006/main">
              <a:ext uri="{FF2B5EF4-FFF2-40B4-BE49-F238E27FC236}">
                <a16:creationId xmlns:a16="http://schemas.microsoft.com/office/drawing/2014/main" id="{46B851C0-EE8D-4806-B9DF-29903FD82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24300"/>
            <a:ext cx="4953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每笔调用都可核对。</a:t>
            </a:r>
          </a:p>
        </p:txBody>
      </p:sp>
      <p:sp>
        <p:nvSpPr>
          <p:cNvPr id="9" name="key-control">
            <a:extLst xmlns:a="http://schemas.openxmlformats.org/drawingml/2006/main">
              <a:ext uri="{FF2B5EF4-FFF2-40B4-BE49-F238E27FC236}">
                <a16:creationId xmlns:a16="http://schemas.microsoft.com/office/drawing/2014/main" id="{10821D3D-D073-448B-8EDE-4AE152E88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14975"/>
            <a:ext cx="10744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API Key 的额度、有效期与访问权限可分别设置。</a:t>
            </a:r>
          </a:p>
        </p:txBody>
      </p:sp>
    </p:spTree>
    <p:extLst>
      <p:ext uri="{BB962C8B-B14F-4D97-AF65-F5344CB8AC3E}">
        <p14:creationId xmlns:p14="http://schemas.microsoft.com/office/powerpoint/2010/main" val="18757257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folio-9">
            <a:extLst xmlns:a="http://schemas.openxmlformats.org/drawingml/2006/main">
              <a:ext uri="{FF2B5EF4-FFF2-40B4-BE49-F238E27FC236}">
                <a16:creationId xmlns:a16="http://schemas.microsoft.com/office/drawing/2014/main" id="{692F3DED-C0C7-487B-B581-1AACF4893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219825"/>
            <a:ext cx="2667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8C9BAE"/>
                </a:solidFill>
                <a:latin typeface="Microsoft YaHei"/>
                <a:ea typeface="Microsoft YaHei"/>
                <a:cs typeface="Microsoft YaHei"/>
              </a:rPr>
              <a:t>9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0E862CA-4B0D-4AD2-A12A-17B500F1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85800"/>
            <a:ext cx="107442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接入你正在用的工具</a:t>
            </a:r>
          </a:p>
        </p:txBody>
      </p:sp>
      <p:sp>
        <p:nvSpPr>
          <p:cNvPr id="3" name="compatibility">
            <a:extLst xmlns:a="http://schemas.openxmlformats.org/drawingml/2006/main">
              <a:ext uri="{FF2B5EF4-FFF2-40B4-BE49-F238E27FC236}">
                <a16:creationId xmlns:a16="http://schemas.microsoft.com/office/drawing/2014/main" id="{844B0AE1-355B-4ECC-902B-F07979633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47825"/>
            <a:ext cx="107442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支持自定义服务地址的客户端或 SDK，可沿用熟悉的工作方式。</a:t>
            </a:r>
          </a:p>
        </p:txBody>
      </p:sp>
      <p:sp>
        <p:nvSpPr>
          <p:cNvPr id="4" name="onboard-number-01">
            <a:extLst xmlns:a="http://schemas.openxmlformats.org/drawingml/2006/main">
              <a:ext uri="{FF2B5EF4-FFF2-40B4-BE49-F238E27FC236}">
                <a16:creationId xmlns:a16="http://schemas.microsoft.com/office/drawing/2014/main" id="{645AE6FB-40EF-4AAE-B25F-50045A963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43200"/>
            <a:ext cx="1333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onboard-label-01">
            <a:extLst xmlns:a="http://schemas.openxmlformats.org/drawingml/2006/main">
              <a:ext uri="{FF2B5EF4-FFF2-40B4-BE49-F238E27FC236}">
                <a16:creationId xmlns:a16="http://schemas.microsoft.com/office/drawing/2014/main" id="{6C6E3CB7-98F0-4596-91E1-02AA6D9C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2800350"/>
            <a:ext cx="4286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填写接入地址</a:t>
            </a:r>
          </a:p>
        </p:txBody>
      </p:sp>
      <p:sp>
        <p:nvSpPr>
          <p:cNvPr id="6" name="onboard-detail-01">
            <a:extLst xmlns:a="http://schemas.openxmlformats.org/drawingml/2006/main">
              <a:ext uri="{FF2B5EF4-FFF2-40B4-BE49-F238E27FC236}">
                <a16:creationId xmlns:a16="http://schemas.microsoft.com/office/drawing/2014/main" id="{5D3A0815-EB64-44CA-82AC-078B8E494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828925"/>
            <a:ext cx="476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复制控制台提供的 Base URL</a:t>
            </a:r>
          </a:p>
        </p:txBody>
      </p:sp>
      <p:sp>
        <p:nvSpPr>
          <p:cNvPr id="7" name="onboard-number-02">
            <a:extLst xmlns:a="http://schemas.openxmlformats.org/drawingml/2006/main">
              <a:ext uri="{FF2B5EF4-FFF2-40B4-BE49-F238E27FC236}">
                <a16:creationId xmlns:a16="http://schemas.microsoft.com/office/drawing/2014/main" id="{97A14928-B9F7-4B54-9910-C19347090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76675"/>
            <a:ext cx="1333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onboard-label-02">
            <a:extLst xmlns:a="http://schemas.openxmlformats.org/drawingml/2006/main">
              <a:ext uri="{FF2B5EF4-FFF2-40B4-BE49-F238E27FC236}">
                <a16:creationId xmlns:a16="http://schemas.microsoft.com/office/drawing/2014/main" id="{191B2191-9D2E-410F-A499-433B7B27F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3933825"/>
            <a:ext cx="4286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配置 API Key</a:t>
            </a:r>
          </a:p>
        </p:txBody>
      </p:sp>
      <p:sp>
        <p:nvSpPr>
          <p:cNvPr id="9" name="onboard-detail-02">
            <a:extLst xmlns:a="http://schemas.openxmlformats.org/drawingml/2006/main">
              <a:ext uri="{FF2B5EF4-FFF2-40B4-BE49-F238E27FC236}">
                <a16:creationId xmlns:a16="http://schemas.microsoft.com/office/drawing/2014/main" id="{E5808B38-A905-45E9-8616-5673DA2DC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962400"/>
            <a:ext cx="476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创建密钥，并选择所需的分组与额度</a:t>
            </a:r>
          </a:p>
        </p:txBody>
      </p:sp>
      <p:sp>
        <p:nvSpPr>
          <p:cNvPr id="10" name="onboard-number-03">
            <a:extLst xmlns:a="http://schemas.openxmlformats.org/drawingml/2006/main">
              <a:ext uri="{FF2B5EF4-FFF2-40B4-BE49-F238E27FC236}">
                <a16:creationId xmlns:a16="http://schemas.microsoft.com/office/drawing/2014/main" id="{26DFEA21-9120-4B2A-99A6-B1B089750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10150"/>
            <a:ext cx="1333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1" name="onboard-label-03">
            <a:extLst xmlns:a="http://schemas.openxmlformats.org/drawingml/2006/main">
              <a:ext uri="{FF2B5EF4-FFF2-40B4-BE49-F238E27FC236}">
                <a16:creationId xmlns:a16="http://schemas.microsoft.com/office/drawing/2014/main" id="{C4F311E1-D895-4CA9-B34A-47ABBFDF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5067300"/>
            <a:ext cx="4286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选择 Astra</a:t>
            </a:r>
          </a:p>
        </p:txBody>
      </p:sp>
      <p:sp>
        <p:nvSpPr>
          <p:cNvPr id="12" name="onboard-detail-03">
            <a:extLst xmlns:a="http://schemas.openxmlformats.org/drawingml/2006/main">
              <a:ext uri="{FF2B5EF4-FFF2-40B4-BE49-F238E27FC236}">
                <a16:creationId xmlns:a16="http://schemas.microsoft.com/office/drawing/2014/main" id="{4DD297BD-F63F-4C8D-B1FE-698F61972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095875"/>
            <a:ext cx="476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按控制台模型名称配置，开始调用</a:t>
            </a:r>
          </a:p>
        </p:txBody>
      </p:sp>
    </p:spTree>
    <p:extLst>
      <p:ext uri="{BB962C8B-B14F-4D97-AF65-F5344CB8AC3E}">
        <p14:creationId xmlns:p14="http://schemas.microsoft.com/office/powerpoint/2010/main" val="14427529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dd4902be6540ac"/>
          <a:stretch xmlns:a="http://schemas.openxmlformats.org/drawingml/2006/main"/>
        </p:blipFill>
        <p:spPr>
          <a:xfrm xmlns:a="http://schemas.openxmlformats.org/drawingml/2006/main">
            <a:off x="5810250" y="1901654"/>
            <a:ext cx="6381750" cy="2968968"/>
          </a:xfrm>
          <a:prstGeom xmlns:a="http://schemas.openxmlformats.org/drawingml/2006/main" prst="rect">
            <a:avLst/>
          </a:prstGeom>
        </p:spPr>
      </p:pic>
      <p:sp>
        <p:nvSpPr>
          <p:cNvPr id="2" name="closing-brand">
            <a:extLst xmlns:a="http://schemas.openxmlformats.org/drawingml/2006/main">
              <a:ext uri="{FF2B5EF4-FFF2-40B4-BE49-F238E27FC236}">
                <a16:creationId xmlns:a16="http://schemas.microsoft.com/office/drawing/2014/main" id="{FCD5EE4C-43F5-4192-BA62-A8E84DE13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62100"/>
            <a:ext cx="6191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3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300" b="1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聚合AI</a:t>
            </a:r>
          </a:p>
        </p:txBody>
      </p:sp>
      <p:sp>
        <p:nvSpPr>
          <p:cNvPr id="3" name="closing-positioning">
            <a:extLst xmlns:a="http://schemas.openxmlformats.org/drawingml/2006/main">
              <a:ext uri="{FF2B5EF4-FFF2-40B4-BE49-F238E27FC236}">
                <a16:creationId xmlns:a16="http://schemas.microsoft.com/office/drawing/2014/main" id="{AC48EE05-1613-44BD-BDC8-16749BF2F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76550"/>
            <a:ext cx="8667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0">
                <a:solidFill>
                  <a:srgbClr val="F0F4FA"/>
                </a:solidFill>
                <a:latin typeface="Microsoft YaHei"/>
                <a:ea typeface="Microsoft YaHei"/>
                <a:cs typeface="Microsoft YaHei"/>
              </a:rPr>
              <a:t>Astra 主推，多模型聚合</a:t>
            </a:r>
          </a:p>
        </p:txBody>
      </p:sp>
      <p:sp>
        <p:nvSpPr>
          <p:cNvPr id="4" name="closing-promise">
            <a:extLst xmlns:a="http://schemas.openxmlformats.org/drawingml/2006/main">
              <a:ext uri="{FF2B5EF4-FFF2-40B4-BE49-F238E27FC236}">
                <a16:creationId xmlns:a16="http://schemas.microsoft.com/office/drawing/2014/main" id="{9712FEFF-3E7E-4750-9A8E-5B9E2A4B8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95750"/>
            <a:ext cx="809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88D6FF"/>
                </a:solidFill>
                <a:latin typeface="Microsoft YaHei"/>
                <a:ea typeface="Microsoft YaHei"/>
                <a:cs typeface="Microsoft YaHei"/>
              </a:rPr>
              <a:t>不降智，稳定，高速</a:t>
            </a:r>
          </a:p>
        </p:txBody>
      </p:sp>
      <p:sp>
        <p:nvSpPr>
          <p:cNvPr id="5" name="closing-cta">
            <a:extLst xmlns:a="http://schemas.openxmlformats.org/drawingml/2006/main">
              <a:ext uri="{FF2B5EF4-FFF2-40B4-BE49-F238E27FC236}">
                <a16:creationId xmlns:a16="http://schemas.microsoft.com/office/drawing/2014/main" id="{A2BB1BA1-CD1C-4D36-AAE2-C420FC8AE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62600"/>
            <a:ext cx="10096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6C3D1"/>
                </a:solidFill>
                <a:latin typeface="Microsoft YaHei"/>
                <a:ea typeface="Microsoft YaHei"/>
                <a:cs typeface="Microsoft YaHei"/>
              </a:rPr>
              <a:t>创建 API Key，连接你的常用工具。</a:t>
            </a:r>
          </a:p>
        </p:txBody>
      </p:sp>
    </p:spTree>
    <p:extLst>
      <p:ext uri="{BB962C8B-B14F-4D97-AF65-F5344CB8AC3E}">
        <p14:creationId xmlns:p14="http://schemas.microsoft.com/office/powerpoint/2010/main" val="1974262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2026-09-15T05:35:10.3030000Z</dcterms:created>
  <dcterms:modified xsi:type="dcterms:W3CDTF">2026-09-15T05:35:10.3030000Z</dcterms:modified>
</coreProperties>
</file>